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6" r:id="rId3"/>
    <p:sldId id="317" r:id="rId4"/>
    <p:sldId id="318" r:id="rId5"/>
    <p:sldId id="319" r:id="rId6"/>
    <p:sldId id="320" r:id="rId7"/>
    <p:sldId id="321" r:id="rId8"/>
    <p:sldId id="324" r:id="rId9"/>
    <p:sldId id="325" r:id="rId10"/>
    <p:sldId id="322" r:id="rId11"/>
    <p:sldId id="323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622A-62EE-49CF-ABA4-1E455B1FD5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4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219B-54F0-4B1E-B3A2-EC4E2ACEF9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DF1C-FD92-425E-90E3-89A907E0ED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5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933C-795A-4EF8-9DAB-ED2FBB2584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59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18DF8-4172-4C6E-9892-616EC5D21C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F5AA-E400-4A1A-A2D6-EBF2D305FE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9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55C19-1F17-4B83-956B-9B63FD00F9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EC7E0-7292-43A3-9C04-918E8881AB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0D028-ACEB-4CFD-87F6-F69BD668E0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19B6-5E3D-4655-B0E7-21F26CA225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6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1168-5E30-4EAE-8B82-A971B3E0A6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6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CB8FC99-2793-474F-96BC-6F4E07136704}" type="slidenum">
              <a:rPr lang="en-US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76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95C6D51-4333-44DC-8C99-74C89844555E}" type="datetimeFigureOut">
              <a:rPr lang="ar-IQ" smtClean="0"/>
              <a:t>13/09/1443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32E8534-967E-4E37-B089-160544D23963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Acquired type ( post traumatic)</a:t>
            </a:r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Diaphragmatic hernia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249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GERD (50%) </a:t>
            </a:r>
          </a:p>
          <a:p>
            <a:pPr algn="l" rtl="0"/>
            <a:r>
              <a:rPr lang="en-US" sz="3200" dirty="0" smtClean="0"/>
              <a:t>• Intestinal Obstruction (20%)</a:t>
            </a:r>
          </a:p>
          <a:p>
            <a:pPr algn="l" rtl="0"/>
            <a:r>
              <a:rPr lang="en-US" sz="3200" dirty="0" smtClean="0"/>
              <a:t> • Recurrent diaphragmatic hernia (5-20%)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48867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Disease of peritoneum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336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1)defines functions of normal peritoneum.</a:t>
            </a:r>
          </a:p>
          <a:p>
            <a:r>
              <a:rPr lang="en-US" dirty="0" smtClean="0"/>
              <a:t>Peritonitis. </a:t>
            </a:r>
          </a:p>
          <a:p>
            <a:r>
              <a:rPr lang="en-US" dirty="0" smtClean="0"/>
              <a:t>Intra-abdominal abscess.</a:t>
            </a:r>
          </a:p>
          <a:p>
            <a:r>
              <a:rPr lang="en-US" dirty="0" err="1" smtClean="0"/>
              <a:t>ascitis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096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marL="812800" indent="-812800" eaLnBrk="1" hangingPunct="1">
              <a:buFont typeface="Wingdings" pitchFamily="2" charset="2"/>
              <a:buAutoNum type="romanUcPeriod" startAt="2"/>
              <a:defRPr/>
            </a:pPr>
            <a:r>
              <a:rPr lang="en-US" dirty="0" smtClean="0">
                <a:solidFill>
                  <a:schemeClr val="folHlink"/>
                </a:solidFill>
                <a:latin typeface="Arial" pitchFamily="34" charset="0"/>
              </a:rPr>
              <a:t>Gross:</a:t>
            </a:r>
          </a:p>
          <a:p>
            <a:pPr marL="1168400" lvl="1" indent="-7112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>
                <a:latin typeface="Arial" pitchFamily="34" charset="0"/>
              </a:rPr>
              <a:t>Infra-</a:t>
            </a:r>
            <a:r>
              <a:rPr lang="en-US" sz="2400" dirty="0" err="1" smtClean="0">
                <a:latin typeface="Arial" pitchFamily="34" charset="0"/>
              </a:rPr>
              <a:t>mesocolic</a:t>
            </a:r>
            <a:r>
              <a:rPr lang="en-US" sz="2400" dirty="0" smtClean="0">
                <a:latin typeface="Arial" pitchFamily="34" charset="0"/>
              </a:rPr>
              <a:t> spaces: </a:t>
            </a:r>
          </a:p>
          <a:p>
            <a:pPr marL="1524000" lvl="2" indent="-609600" eaLnBrk="1" hangingPunct="1">
              <a:buFont typeface="Wingdings" pitchFamily="2" charset="2"/>
              <a:buAutoNum type="alphaLcParenR"/>
              <a:defRPr/>
            </a:pPr>
            <a:r>
              <a:rPr lang="en-US" sz="2000" dirty="0" smtClean="0">
                <a:latin typeface="Arial" pitchFamily="34" charset="0"/>
              </a:rPr>
              <a:t>Right lateral </a:t>
            </a:r>
            <a:r>
              <a:rPr lang="en-US" sz="2000" dirty="0" err="1" smtClean="0">
                <a:latin typeface="Arial" pitchFamily="34" charset="0"/>
              </a:rPr>
              <a:t>paracolic</a:t>
            </a:r>
            <a:r>
              <a:rPr lang="en-US" sz="2000" dirty="0" smtClean="0">
                <a:latin typeface="Arial" pitchFamily="34" charset="0"/>
              </a:rPr>
              <a:t> / right medial </a:t>
            </a:r>
            <a:r>
              <a:rPr lang="en-US" sz="2000" dirty="0" err="1" smtClean="0">
                <a:latin typeface="Arial" pitchFamily="34" charset="0"/>
              </a:rPr>
              <a:t>paracolic</a:t>
            </a:r>
            <a:r>
              <a:rPr lang="en-US" sz="2000" dirty="0" smtClean="0">
                <a:latin typeface="Arial" pitchFamily="34" charset="0"/>
              </a:rPr>
              <a:t> gutter</a:t>
            </a:r>
          </a:p>
          <a:p>
            <a:pPr marL="1524000" lvl="2" indent="-609600" eaLnBrk="1" hangingPunct="1">
              <a:buFont typeface="Wingdings" pitchFamily="2" charset="2"/>
              <a:buAutoNum type="alphaLcParenR"/>
              <a:defRPr/>
            </a:pPr>
            <a:r>
              <a:rPr lang="en-US" sz="2000" dirty="0" smtClean="0">
                <a:latin typeface="Arial" pitchFamily="34" charset="0"/>
              </a:rPr>
              <a:t>Left medial </a:t>
            </a:r>
            <a:r>
              <a:rPr lang="en-US" sz="2000" dirty="0" err="1" smtClean="0">
                <a:latin typeface="Arial" pitchFamily="34" charset="0"/>
              </a:rPr>
              <a:t>paracolic</a:t>
            </a:r>
            <a:r>
              <a:rPr lang="en-US" sz="2000" dirty="0" smtClean="0">
                <a:latin typeface="Arial" pitchFamily="34" charset="0"/>
              </a:rPr>
              <a:t> / left lateral </a:t>
            </a:r>
            <a:r>
              <a:rPr lang="en-US" sz="2000" dirty="0" err="1" smtClean="0">
                <a:latin typeface="Arial" pitchFamily="34" charset="0"/>
              </a:rPr>
              <a:t>paracolic</a:t>
            </a:r>
            <a:r>
              <a:rPr lang="en-US" sz="2000" dirty="0" smtClean="0">
                <a:latin typeface="Arial" pitchFamily="34" charset="0"/>
              </a:rPr>
              <a:t> gutter</a:t>
            </a:r>
          </a:p>
        </p:txBody>
      </p:sp>
      <p:pic>
        <p:nvPicPr>
          <p:cNvPr id="4099" name="Picture 4" descr="scan0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35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scan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849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74675"/>
            <a:ext cx="3962400" cy="5673725"/>
          </a:xfrm>
        </p:spPr>
        <p:txBody>
          <a:bodyPr/>
          <a:lstStyle/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folHlink"/>
                </a:solidFill>
                <a:latin typeface="Arial" pitchFamily="34" charset="0"/>
              </a:rPr>
              <a:t>Gross:</a:t>
            </a:r>
          </a:p>
          <a:p>
            <a:pPr marL="812800" indent="-812800" eaLnBrk="1" hangingPunct="1">
              <a:buFont typeface="Wingdings" pitchFamily="2" charset="2"/>
              <a:buAutoNum type="romanUcPeriod"/>
              <a:defRPr/>
            </a:pPr>
            <a:r>
              <a:rPr lang="en-US" sz="2800" smtClean="0">
                <a:latin typeface="Arial" pitchFamily="34" charset="0"/>
              </a:rPr>
              <a:t>Supra-mesocolic spaces: falciform lig.</a:t>
            </a:r>
          </a:p>
          <a:p>
            <a:pPr marL="1168400" lvl="1" indent="-711200" eaLnBrk="1" hangingPunct="1">
              <a:buFont typeface="Wingdings" pitchFamily="2" charset="2"/>
              <a:buAutoNum type="alphaLcParenR"/>
              <a:defRPr/>
            </a:pPr>
            <a:r>
              <a:rPr lang="en-US" sz="2400" smtClean="0">
                <a:latin typeface="Arial" pitchFamily="34" charset="0"/>
              </a:rPr>
              <a:t>Right sub-phrenic space:   suprahepatic space / infrahepatic space</a:t>
            </a:r>
          </a:p>
          <a:p>
            <a:pPr marL="1168400" lvl="1" indent="-711200" eaLnBrk="1" hangingPunct="1">
              <a:buFont typeface="Wingdings" pitchFamily="2" charset="2"/>
              <a:buAutoNum type="alphaLcParenR"/>
              <a:defRPr/>
            </a:pPr>
            <a:r>
              <a:rPr lang="en-US" sz="2400" smtClean="0">
                <a:latin typeface="Arial" pitchFamily="34" charset="0"/>
              </a:rPr>
              <a:t>Left subphrenic space: - space bet. left lobe of liver &amp; stomach		          </a:t>
            </a:r>
          </a:p>
          <a:p>
            <a:pPr marL="1168400" lvl="1" indent="-711200"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pitchFamily="34" charset="0"/>
              </a:rPr>
              <a:t>                    - lesser sac</a:t>
            </a:r>
          </a:p>
        </p:txBody>
      </p:sp>
      <p:pic>
        <p:nvPicPr>
          <p:cNvPr id="5123" name="Picture 5" descr="scan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87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scan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8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229600" cy="7127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smtClean="0">
                <a:latin typeface="Arial" pitchFamily="34" charset="0"/>
              </a:rPr>
              <a:t>ANATOMY: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953000" cy="5867400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AutoNum type="romanUcPeriod"/>
              <a:defRPr/>
            </a:pPr>
            <a:r>
              <a:rPr lang="en-US" sz="2800" b="1" smtClean="0">
                <a:solidFill>
                  <a:schemeClr val="folHlink"/>
                </a:solidFill>
                <a:latin typeface="Arial" pitchFamily="34" charset="0"/>
              </a:rPr>
              <a:t>Microscopic:</a:t>
            </a:r>
          </a:p>
          <a:p>
            <a:pPr marL="1168400" lvl="1" indent="-711200" eaLnBrk="1" hangingPunct="1">
              <a:lnSpc>
                <a:spcPct val="80000"/>
              </a:lnSpc>
              <a:defRPr/>
            </a:pPr>
            <a:r>
              <a:rPr lang="en-US" sz="2400" smtClean="0">
                <a:solidFill>
                  <a:srgbClr val="00FF00"/>
                </a:solidFill>
                <a:latin typeface="Arial" pitchFamily="34" charset="0"/>
              </a:rPr>
              <a:t>Mesothelium</a:t>
            </a:r>
            <a:r>
              <a:rPr lang="en-US" sz="2400" smtClean="0">
                <a:latin typeface="Arial" pitchFamily="34" charset="0"/>
              </a:rPr>
              <a:t> – 1.8 m2</a:t>
            </a:r>
          </a:p>
          <a:p>
            <a:pPr marL="1524000" lvl="2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smtClean="0">
                <a:latin typeface="Arial" pitchFamily="34" charset="0"/>
              </a:rPr>
              <a:t>Mesothelial cells (cuboidal cells/flattened cells)</a:t>
            </a:r>
          </a:p>
          <a:p>
            <a:pPr marL="2336800" lvl="4" indent="-508000" eaLnBrk="1" hangingPunct="1">
              <a:lnSpc>
                <a:spcPct val="80000"/>
              </a:lnSpc>
              <a:defRPr/>
            </a:pPr>
            <a:r>
              <a:rPr lang="en-US" smtClean="0">
                <a:latin typeface="Arial" pitchFamily="34" charset="0"/>
              </a:rPr>
              <a:t>Stomata</a:t>
            </a:r>
          </a:p>
          <a:p>
            <a:pPr marL="1524000" lvl="2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smtClean="0">
                <a:latin typeface="Arial" pitchFamily="34" charset="0"/>
              </a:rPr>
              <a:t>Basement membrane</a:t>
            </a:r>
          </a:p>
          <a:p>
            <a:pPr marL="1524000" lvl="2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smtClean="0">
                <a:latin typeface="Arial" pitchFamily="34" charset="0"/>
              </a:rPr>
              <a:t>Connective tissue (collagen, elastic fiber, fibroblast, adipose, endothelial cells, mass cells, machrophage).</a:t>
            </a: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AutoNum type="romanUcPeriod"/>
              <a:defRPr/>
            </a:pPr>
            <a:r>
              <a:rPr lang="en-US" sz="2800" b="1" smtClean="0">
                <a:solidFill>
                  <a:schemeClr val="folHlink"/>
                </a:solidFill>
                <a:latin typeface="Arial" pitchFamily="34" charset="0"/>
              </a:rPr>
              <a:t>Gross:</a:t>
            </a:r>
          </a:p>
          <a:p>
            <a:pPr marL="1168400" lvl="1" indent="-711200"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pitchFamily="34" charset="0"/>
              </a:rPr>
              <a:t>Intra-abdominal area: (i</a:t>
            </a:r>
            <a:r>
              <a:rPr lang="en-US" sz="2000" b="1" smtClean="0">
                <a:solidFill>
                  <a:schemeClr val="tx2"/>
                </a:solidFill>
                <a:latin typeface="Arial" pitchFamily="34" charset="0"/>
              </a:rPr>
              <a:t>ntraperitoneal</a:t>
            </a:r>
            <a:r>
              <a:rPr lang="en-US" sz="2000" smtClean="0">
                <a:latin typeface="Arial" pitchFamily="34" charset="0"/>
              </a:rPr>
              <a:t> / </a:t>
            </a:r>
            <a:r>
              <a:rPr lang="en-US" sz="2000" b="1" smtClean="0">
                <a:solidFill>
                  <a:schemeClr val="folHlink"/>
                </a:solidFill>
                <a:latin typeface="Arial" pitchFamily="34" charset="0"/>
              </a:rPr>
              <a:t>retroperitoneal</a:t>
            </a:r>
            <a:r>
              <a:rPr lang="en-US" sz="2000" smtClean="0">
                <a:latin typeface="Arial" pitchFamily="34" charset="0"/>
              </a:rPr>
              <a:t>)</a:t>
            </a:r>
          </a:p>
          <a:p>
            <a:pPr marL="1168400" lvl="1" indent="-711200" eaLnBrk="1" hangingPunct="1">
              <a:lnSpc>
                <a:spcPct val="80000"/>
              </a:lnSpc>
              <a:defRPr/>
            </a:pPr>
            <a:r>
              <a:rPr lang="en-US" sz="2000" smtClean="0">
                <a:latin typeface="Arial" pitchFamily="34" charset="0"/>
              </a:rPr>
              <a:t>Intra-peritoneal Space – defined by mesothelial membrane</a:t>
            </a: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Arial" pitchFamily="34" charset="0"/>
              </a:rPr>
              <a:t>	a. </a:t>
            </a:r>
            <a:r>
              <a:rPr lang="en-US" sz="2000" smtClean="0">
                <a:solidFill>
                  <a:srgbClr val="00FF00"/>
                </a:solidFill>
                <a:latin typeface="Arial" pitchFamily="34" charset="0"/>
              </a:rPr>
              <a:t>visceral peritoneum</a:t>
            </a:r>
            <a:r>
              <a:rPr lang="en-US" sz="2000" smtClean="0">
                <a:latin typeface="Arial" pitchFamily="34" charset="0"/>
              </a:rPr>
              <a:t>     	</a:t>
            </a:r>
          </a:p>
          <a:p>
            <a:pPr marL="1168400" lvl="1" indent="-711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Arial" pitchFamily="34" charset="0"/>
              </a:rPr>
              <a:t>	b. </a:t>
            </a:r>
            <a:r>
              <a:rPr lang="en-US" sz="2000" smtClean="0">
                <a:solidFill>
                  <a:srgbClr val="00FF00"/>
                </a:solidFill>
                <a:latin typeface="Arial" pitchFamily="34" charset="0"/>
              </a:rPr>
              <a:t>parietal peritoneum</a:t>
            </a:r>
            <a:r>
              <a:rPr lang="en-US" sz="2000" smtClean="0">
                <a:latin typeface="Arial" pitchFamily="34" charset="0"/>
              </a:rPr>
              <a:t> </a:t>
            </a:r>
          </a:p>
        </p:txBody>
      </p:sp>
      <p:pic>
        <p:nvPicPr>
          <p:cNvPr id="6148" name="Picture 5" descr="scan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scan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66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3276600" y="4495800"/>
            <a:ext cx="35052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200400" y="5029200"/>
            <a:ext cx="41148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889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smtClean="0">
                <a:latin typeface="Arial" pitchFamily="34" charset="0"/>
              </a:rPr>
              <a:t>PHYSIOLOGY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6019800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/>
              <a:defRPr/>
            </a:pPr>
            <a:r>
              <a:rPr lang="en-US" sz="2800" b="1" smtClean="0">
                <a:solidFill>
                  <a:srgbClr val="00FF00"/>
                </a:solidFill>
                <a:latin typeface="Arial" pitchFamily="34" charset="0"/>
              </a:rPr>
              <a:t>Peritoneal fluids:</a:t>
            </a:r>
          </a:p>
          <a:p>
            <a:pPr marL="990600" lvl="1" indent="-533400" eaLnBrk="1" hangingPunct="1">
              <a:defRPr/>
            </a:pPr>
            <a:r>
              <a:rPr lang="en-US" sz="2400" smtClean="0">
                <a:latin typeface="Arial" pitchFamily="34" charset="0"/>
              </a:rPr>
              <a:t>Mesothelial lining cells; 50-100ml; identical to plasma</a:t>
            </a:r>
          </a:p>
          <a:p>
            <a:pPr marL="990600" lvl="1" indent="-533400" eaLnBrk="1" hangingPunct="1">
              <a:defRPr/>
            </a:pPr>
            <a:r>
              <a:rPr lang="en-US" sz="2400" smtClean="0">
                <a:latin typeface="Arial" pitchFamily="34" charset="0"/>
              </a:rPr>
              <a:t>Fluid absorbed by mesothelial lining cells and sub-diaphragmatic lymphatics</a:t>
            </a:r>
          </a:p>
          <a:p>
            <a:pPr marL="990600" lvl="1" indent="-533400" eaLnBrk="1" hangingPunct="1">
              <a:defRPr/>
            </a:pPr>
            <a:r>
              <a:rPr lang="en-US" sz="2400" smtClean="0">
                <a:latin typeface="Arial" pitchFamily="34" charset="0"/>
              </a:rPr>
              <a:t>Fluid exchange is affected by splanchnic bld flow &amp; factors that alter permeability (intra-peritoneal inflam.)</a:t>
            </a:r>
          </a:p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/>
              <a:defRPr/>
            </a:pPr>
            <a:r>
              <a:rPr lang="en-US" sz="2800" b="1" smtClean="0">
                <a:solidFill>
                  <a:srgbClr val="00FF00"/>
                </a:solidFill>
                <a:latin typeface="Arial" pitchFamily="34" charset="0"/>
              </a:rPr>
              <a:t>Peritoneal fluid flow:</a:t>
            </a:r>
          </a:p>
          <a:p>
            <a:pPr marL="990600" lvl="1" indent="-533400" eaLnBrk="1" hangingPunct="1">
              <a:defRPr/>
            </a:pPr>
            <a:r>
              <a:rPr lang="en-US" sz="2400" smtClean="0">
                <a:latin typeface="Arial" pitchFamily="34" charset="0"/>
              </a:rPr>
              <a:t>Forces that governs movement of fluids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mtClean="0">
                <a:latin typeface="Arial" pitchFamily="34" charset="0"/>
              </a:rPr>
              <a:t>Gravity: Fowler position ----&gt; pelvic flow (abscess)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mtClean="0">
                <a:latin typeface="Arial" pitchFamily="34" charset="0"/>
              </a:rPr>
              <a:t>Negative pressure created beneath the diaphragm:</a:t>
            </a:r>
          </a:p>
          <a:p>
            <a:pPr marL="1752600" lvl="3" indent="-381000" eaLnBrk="1" hangingPunct="1">
              <a:defRPr/>
            </a:pPr>
            <a:r>
              <a:rPr lang="en-US" sz="2400" smtClean="0">
                <a:latin typeface="Arial" pitchFamily="34" charset="0"/>
              </a:rPr>
              <a:t>Intra-abd. pressure is lowest beneath the diaphragm during expiration</a:t>
            </a:r>
          </a:p>
          <a:p>
            <a:pPr marL="1752600" lvl="3" indent="-381000" eaLnBrk="1" hangingPunct="1">
              <a:defRPr/>
            </a:pPr>
            <a:r>
              <a:rPr lang="en-US" sz="2400" smtClean="0">
                <a:latin typeface="Arial" pitchFamily="34" charset="0"/>
              </a:rPr>
              <a:t>Supine: supramesocolic / interloop abscesses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>
                <a:latin typeface="Arial" pitchFamily="34" charset="0"/>
              </a:rPr>
              <a:t>PHYSIOLOGY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r>
              <a:rPr lang="en-US" sz="3600" dirty="0" smtClean="0">
                <a:solidFill>
                  <a:srgbClr val="00FF00"/>
                </a:solidFill>
                <a:latin typeface="Arial" pitchFamily="34" charset="0"/>
              </a:rPr>
              <a:t>Peritoneal defense mechanism: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folHlink"/>
                </a:solidFill>
                <a:latin typeface="Arial" pitchFamily="34" charset="0"/>
              </a:rPr>
              <a:t>Peritoneal injury: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</a:rPr>
              <a:t>Inflammation ---&gt; loss </a:t>
            </a:r>
            <a:r>
              <a:rPr lang="en-US" sz="2800" dirty="0" err="1" smtClean="0">
                <a:latin typeface="Arial" pitchFamily="34" charset="0"/>
              </a:rPr>
              <a:t>mesothelial</a:t>
            </a:r>
            <a:r>
              <a:rPr lang="en-US" sz="2800" dirty="0" smtClean="0">
                <a:latin typeface="Arial" pitchFamily="34" charset="0"/>
              </a:rPr>
              <a:t> cells ---&gt; ‘metastasis’ of nearby </a:t>
            </a:r>
            <a:r>
              <a:rPr lang="en-US" sz="2800" dirty="0" err="1" smtClean="0">
                <a:latin typeface="Arial" pitchFamily="34" charset="0"/>
              </a:rPr>
              <a:t>mesothelial</a:t>
            </a:r>
            <a:r>
              <a:rPr lang="en-US" sz="2800" dirty="0" smtClean="0">
                <a:latin typeface="Arial" pitchFamily="34" charset="0"/>
              </a:rPr>
              <a:t> cells (3-5 days) repair without adhesion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folHlink"/>
                </a:solidFill>
                <a:latin typeface="Arial" pitchFamily="34" charset="0"/>
              </a:rPr>
              <a:t>Adhesion formation: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</a:rPr>
              <a:t>Forms when platelets and fibrin come in contact w/ exposed basement membrane -</a:t>
            </a:r>
            <a:r>
              <a:rPr lang="en-US" sz="2800" dirty="0" smtClean="0">
                <a:latin typeface="Arial" pitchFamily="34" charset="0"/>
                <a:sym typeface="Wingdings" pitchFamily="2" charset="2"/>
              </a:rPr>
              <a:t>-&gt; hypoxia --&gt; fibroblast invades the area --&gt; stimulation of angiogenesis and collagen synthesis --&gt; fully developed 10 days and maximal 2-3 </a:t>
            </a:r>
            <a:r>
              <a:rPr lang="en-US" sz="2800" dirty="0" err="1" smtClean="0">
                <a:latin typeface="Arial" pitchFamily="34" charset="0"/>
                <a:sym typeface="Wingdings" pitchFamily="2" charset="2"/>
              </a:rPr>
              <a:t>wks</a:t>
            </a:r>
            <a:endParaRPr lang="en-US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latin typeface="Arial" pitchFamily="34" charset="0"/>
              </a:rPr>
              <a:t>PHYSIOLOGY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6096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 startAt="3"/>
              <a:defRPr/>
            </a:pPr>
            <a:r>
              <a:rPr lang="en-US" sz="3600" smtClean="0">
                <a:solidFill>
                  <a:srgbClr val="00FF00"/>
                </a:solidFill>
                <a:latin typeface="Arial" pitchFamily="34" charset="0"/>
              </a:rPr>
              <a:t>Peritoneal defense mechanism:</a:t>
            </a:r>
          </a:p>
          <a:p>
            <a:pPr marL="990600" lvl="1" indent="-533400" eaLnBrk="1" hangingPunct="1">
              <a:buFont typeface="Wingdings" pitchFamily="2" charset="2"/>
              <a:buAutoNum type="arabicPeriod" startAt="3"/>
              <a:defRPr/>
            </a:pPr>
            <a:r>
              <a:rPr lang="en-US" smtClean="0">
                <a:solidFill>
                  <a:schemeClr val="folHlink"/>
                </a:solidFill>
                <a:latin typeface="Arial" pitchFamily="34" charset="0"/>
              </a:rPr>
              <a:t>Peritoneal defense against intra-abdominal infection: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  <a:defRPr/>
            </a:pPr>
            <a:r>
              <a:rPr lang="en-US" smtClean="0">
                <a:latin typeface="Arial" pitchFamily="34" charset="0"/>
              </a:rPr>
              <a:t>Mechanical clearance of bacteria via lymphatics</a:t>
            </a:r>
          </a:p>
          <a:p>
            <a:pPr marL="1752600" lvl="3" indent="-381000" eaLnBrk="1" hangingPunct="1">
              <a:defRPr/>
            </a:pPr>
            <a:r>
              <a:rPr lang="en-US" sz="2400" smtClean="0">
                <a:latin typeface="Arial" pitchFamily="34" charset="0"/>
              </a:rPr>
              <a:t>Cleared through the </a:t>
            </a:r>
            <a:r>
              <a:rPr lang="en-US" sz="2400" b="1" i="1" smtClean="0">
                <a:solidFill>
                  <a:schemeClr val="accent1"/>
                </a:solidFill>
                <a:latin typeface="Arial" pitchFamily="34" charset="0"/>
              </a:rPr>
              <a:t>stomata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  <a:defRPr/>
            </a:pPr>
            <a:r>
              <a:rPr lang="en-US" smtClean="0">
                <a:latin typeface="Arial" pitchFamily="34" charset="0"/>
              </a:rPr>
              <a:t>Phagocytic killing of bacteria by </a:t>
            </a:r>
            <a:r>
              <a:rPr lang="en-US" b="1" i="1" u="sng" smtClean="0">
                <a:latin typeface="Arial" pitchFamily="34" charset="0"/>
              </a:rPr>
              <a:t>immune cells</a:t>
            </a:r>
            <a:r>
              <a:rPr lang="en-US" smtClean="0">
                <a:latin typeface="Arial" pitchFamily="34" charset="0"/>
              </a:rPr>
              <a:t>. These cells from mediators subs. responsible for local &amp; systemic response of our body to intra-abd. infections</a:t>
            </a:r>
          </a:p>
          <a:p>
            <a:pPr marL="1752600" lvl="3" indent="-381000" eaLnBrk="1" hangingPunct="1">
              <a:defRPr/>
            </a:pPr>
            <a:r>
              <a:rPr lang="en-US" sz="2400" b="1" smtClean="0">
                <a:solidFill>
                  <a:schemeClr val="accent1"/>
                </a:solidFill>
                <a:latin typeface="Arial" pitchFamily="34" charset="0"/>
              </a:rPr>
              <a:t>Major cell types:</a:t>
            </a:r>
          </a:p>
          <a:p>
            <a:pPr marL="2209800" lvl="4" indent="-381000" eaLnBrk="1" hangingPunct="1">
              <a:buFont typeface="Wingdings" pitchFamily="2" charset="2"/>
              <a:buAutoNum type="alphaLcPeriod"/>
              <a:defRPr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</a:rPr>
              <a:t>Macrophages</a:t>
            </a:r>
          </a:p>
          <a:p>
            <a:pPr marL="2209800" lvl="4" indent="-381000" eaLnBrk="1" hangingPunct="1">
              <a:buFont typeface="Wingdings" pitchFamily="2" charset="2"/>
              <a:buAutoNum type="alphaLcPeriod"/>
              <a:defRPr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</a:rPr>
              <a:t>Mesothelial cells</a:t>
            </a:r>
          </a:p>
          <a:p>
            <a:pPr marL="2209800" lvl="4" indent="-381000" eaLnBrk="1" hangingPunct="1">
              <a:buFont typeface="Wingdings" pitchFamily="2" charset="2"/>
              <a:buAutoNum type="alphaLcPeriod"/>
              <a:defRPr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</a:rPr>
              <a:t>Capillary endothelial cells</a:t>
            </a:r>
          </a:p>
          <a:p>
            <a:pPr marL="2209800" lvl="4" indent="-381000" eaLnBrk="1" hangingPunct="1">
              <a:buFont typeface="Wingdings" pitchFamily="2" charset="2"/>
              <a:buAutoNum type="alphaLcPeriod"/>
              <a:defRPr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</a:rPr>
              <a:t>Recruited neutrophil</a:t>
            </a:r>
          </a:p>
        </p:txBody>
      </p:sp>
    </p:spTree>
    <p:extLst>
      <p:ext uri="{BB962C8B-B14F-4D97-AF65-F5344CB8AC3E}">
        <p14:creationId xmlns:p14="http://schemas.microsoft.com/office/powerpoint/2010/main" val="41923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6413"/>
            <a:ext cx="8991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Classification of Intra-abdominal Infections:</a:t>
            </a:r>
            <a:br>
              <a:rPr lang="en-US" sz="3600" dirty="0" smtClean="0"/>
            </a:br>
            <a:r>
              <a:rPr lang="en-US" sz="3600" dirty="0" smtClean="0"/>
              <a:t>A ) PEITONITIS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114800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/>
              <a:defRPr/>
            </a:pPr>
            <a:r>
              <a:rPr lang="en-US" b="1" smtClean="0">
                <a:solidFill>
                  <a:srgbClr val="00FF00"/>
                </a:solidFill>
              </a:rPr>
              <a:t>Primary peritonitis: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Inflammation of the peritoneum from a suspected extraperitoneal source, often via </a:t>
            </a:r>
            <a:r>
              <a:rPr lang="en-US" b="1" i="1" u="sng" smtClean="0">
                <a:solidFill>
                  <a:schemeClr val="accent1"/>
                </a:solidFill>
              </a:rPr>
              <a:t>hematogenous spread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b="1" smtClean="0">
                <a:solidFill>
                  <a:schemeClr val="tx2"/>
                </a:solidFill>
              </a:rPr>
              <a:t>Spontaneous peritonitis in children/adult: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Adult &gt; children  -  mono-microbial infection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S/Sx:  Abd. Pain, tenderness, distension, N/V, fever, lethargy, diarrhea in neonates</a:t>
            </a:r>
          </a:p>
        </p:txBody>
      </p:sp>
    </p:spTree>
    <p:extLst>
      <p:ext uri="{BB962C8B-B14F-4D97-AF65-F5344CB8AC3E}">
        <p14:creationId xmlns:p14="http://schemas.microsoft.com/office/powerpoint/2010/main" val="18584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0" i="0" dirty="0" smtClean="0">
                <a:effectLst/>
                <a:latin typeface="Proxima Nova"/>
              </a:rPr>
              <a:t>The diaphragm is a dome-shaped muscular barrier between the chest and abdominal cavities. It separates the  heart and lungs from your abdominal organs (stomach, intestines, spleen, and liver).</a:t>
            </a:r>
          </a:p>
          <a:p>
            <a:pPr algn="l" rtl="0"/>
            <a:r>
              <a:rPr lang="en-US" sz="2800" dirty="0" smtClean="0">
                <a:latin typeface="Proxima Nova"/>
              </a:rPr>
              <a:t>It is either congenital or acquired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5876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Classification of Intra-abdominal Infections: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715000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/>
              <a:defRPr/>
            </a:pPr>
            <a:r>
              <a:rPr lang="en-US" b="1" smtClean="0">
                <a:solidFill>
                  <a:srgbClr val="00FF00"/>
                </a:solidFill>
              </a:rPr>
              <a:t>Primary peritonitis: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b="1" smtClean="0">
                <a:solidFill>
                  <a:schemeClr val="tx2"/>
                </a:solidFill>
              </a:rPr>
              <a:t>Spontaneous peritonitis in children/adult:</a:t>
            </a:r>
          </a:p>
          <a:p>
            <a:pPr marL="1371600" lvl="2" indent="-457200" eaLnBrk="1" hangingPunct="1">
              <a:defRPr/>
            </a:pPr>
            <a:r>
              <a:rPr lang="en-US" b="1" smtClean="0"/>
              <a:t>ADULT:  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Common in pts w/ ascites (cirrhosis, SLE)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E. coli (70%)</a:t>
            </a:r>
          </a:p>
          <a:p>
            <a:pPr marL="1371600" lvl="2" indent="-457200" eaLnBrk="1" hangingPunct="1">
              <a:defRPr/>
            </a:pPr>
            <a:r>
              <a:rPr lang="en-US" b="1" smtClean="0"/>
              <a:t>CHILDREN: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Neonatal / age 4-5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(+) Hx of previous URTI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W/ nephrotic syndrome, SLE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Hemolytic strp and pneumococci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Diagnostic: </a:t>
            </a:r>
            <a:r>
              <a:rPr lang="en-US" b="1" i="1" u="sng" smtClean="0">
                <a:solidFill>
                  <a:schemeClr val="accent1"/>
                </a:solidFill>
              </a:rPr>
              <a:t>PARACENTESIS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Gm stain: Gm (+) spon. Peri.; GM (+) &amp; (-) Sec. Peri</a:t>
            </a:r>
          </a:p>
          <a:p>
            <a:pPr marL="1752600" lvl="3" indent="-381000" eaLnBrk="1" hangingPunct="1">
              <a:defRPr/>
            </a:pPr>
            <a:r>
              <a:rPr lang="en-US" smtClean="0"/>
              <a:t>pH – Low; Neutrophil count  -  &gt; 250 cells/mm3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64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1613"/>
            <a:ext cx="8915400" cy="6365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smtClean="0">
                <a:latin typeface="Arial" pitchFamily="34" charset="0"/>
              </a:rPr>
              <a:t>Classification of Intra-abdominal Infections: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715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2"/>
              <a:defRPr/>
            </a:pPr>
            <a:r>
              <a:rPr lang="en-US" sz="2800" b="1" smtClean="0">
                <a:solidFill>
                  <a:srgbClr val="00FF00"/>
                </a:solidFill>
                <a:latin typeface="Arial" pitchFamily="34" charset="0"/>
              </a:rPr>
              <a:t>Peritonitis Related to Peritoneal Dialysis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>
                <a:latin typeface="Arial" pitchFamily="34" charset="0"/>
              </a:rPr>
              <a:t>Catheter related infection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>
                <a:latin typeface="Arial" pitchFamily="34" charset="0"/>
              </a:rPr>
              <a:t>Single organism:  gm (+) cocci – 75%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			-  S. aureus / S. epidermidis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S/Sx:   - turbidity of the dialysate (earliest sign)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	     - abdominal pain and fever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Dx:     a) culture of peritoneal fluid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	    b) clinical signs of peritonitis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Tx:	Initially ---&gt; antibiotic &amp; heparin in the dialysate  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Arial" pitchFamily="34" charset="0"/>
              </a:rPr>
              <a:t>		                     &amp; increase the dwelling time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i="1" smtClean="0">
                <a:latin typeface="Arial" pitchFamily="34" charset="0"/>
              </a:rPr>
              <a:t>Removal of catheter: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200" smtClean="0">
                <a:latin typeface="Arial" pitchFamily="34" charset="0"/>
              </a:rPr>
              <a:t>persistence of peritonitis after 4-5 days of Tx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200" smtClean="0">
                <a:latin typeface="Arial" pitchFamily="34" charset="0"/>
              </a:rPr>
              <a:t>presence of fungal, tuberculosis, P. aeruginosa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200" smtClean="0">
                <a:latin typeface="Arial" pitchFamily="34" charset="0"/>
              </a:rPr>
              <a:t>fecal peritonitis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200" smtClean="0">
                <a:latin typeface="Arial" pitchFamily="34" charset="0"/>
              </a:rPr>
              <a:t>severe skin infection at the catheter site</a:t>
            </a:r>
          </a:p>
        </p:txBody>
      </p:sp>
    </p:spTree>
    <p:extLst>
      <p:ext uri="{BB962C8B-B14F-4D97-AF65-F5344CB8AC3E}">
        <p14:creationId xmlns:p14="http://schemas.microsoft.com/office/powerpoint/2010/main" val="15198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latin typeface="Arial" pitchFamily="34" charset="0"/>
              </a:rPr>
              <a:t>Classification of Intra-abdominal Infections: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6248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r>
              <a:rPr lang="en-US" b="1" smtClean="0">
                <a:solidFill>
                  <a:srgbClr val="00FF00"/>
                </a:solidFill>
              </a:rPr>
              <a:t>Tuberculous Peritonitis: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Common in developing and underdeveloped countries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Developed countries ---&gt; due to AIDS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Route:	a) Hematogenous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b) transmurally from diseased bowel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c) Tuberculous salphingitis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S/Sx:  	- fever, anorexia, wt. loss, weakness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- ascites, dull diffuse abd. pain, abd. Mass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Dx: 	a) Peritoneal fluid tap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	- increase lymphocytes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	- culture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b) Laparoscopy &amp; direct biopsy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c) Percutaneous needle biopsy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200" smtClean="0"/>
              <a:t>Tx:	- Anti Kochs drug for 2 yrs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		- surgery done only in the presence of   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smtClean="0"/>
              <a:t>                     </a:t>
            </a:r>
            <a:r>
              <a:rPr lang="en-US" sz="2200" b="1" smtClean="0">
                <a:solidFill>
                  <a:schemeClr val="accent1"/>
                </a:solidFill>
              </a:rPr>
              <a:t>  COMPLICATIONS</a:t>
            </a:r>
            <a:r>
              <a:rPr lang="en-US" sz="2200" b="1" smtClean="0"/>
              <a:t> </a:t>
            </a:r>
            <a:r>
              <a:rPr lang="en-US" sz="2200" smtClean="0"/>
              <a:t>- Obstruction due to fibrous  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smtClean="0"/>
              <a:t>                       adhesions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12172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pitchFamily="34" charset="0"/>
              </a:rPr>
              <a:t>Secondary Peritonitis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601200" cy="57499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Usually due to perforation or rupture of intra -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abdominal hallow viscous organs</a:t>
            </a:r>
          </a:p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z="2800" b="1" dirty="0" smtClean="0">
                <a:solidFill>
                  <a:srgbClr val="00FF00"/>
                </a:solidFill>
              </a:rPr>
              <a:t>Gastrointestinal Tract Perforation: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Perforation of Stomach/Duodenum: (Perforated peptic ulcer)</a:t>
            </a:r>
          </a:p>
          <a:p>
            <a:pPr marL="1371600" lvl="2" indent="-457200" eaLnBrk="1" hangingPunct="1">
              <a:defRPr/>
            </a:pPr>
            <a:r>
              <a:rPr lang="en-US" dirty="0" smtClean="0"/>
              <a:t>Initially cause chemical peritonitis ---&gt; infected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Small Bowel Perforation: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  <a:defRPr/>
            </a:pPr>
            <a:r>
              <a:rPr lang="en-US" dirty="0" smtClean="0"/>
              <a:t>Due to bowel obstruction</a:t>
            </a:r>
          </a:p>
          <a:p>
            <a:pPr marL="1752600" lvl="3" indent="-381000" eaLnBrk="1" hangingPunct="1">
              <a:defRPr/>
            </a:pPr>
            <a:r>
              <a:rPr lang="en-US" sz="2400" dirty="0" smtClean="0"/>
              <a:t>Intraluminal, </a:t>
            </a:r>
            <a:r>
              <a:rPr lang="en-US" sz="2400" dirty="0" err="1" smtClean="0"/>
              <a:t>transmural</a:t>
            </a:r>
            <a:r>
              <a:rPr lang="en-US" sz="2400" dirty="0" smtClean="0"/>
              <a:t> or extra-intestinal causes</a:t>
            </a:r>
          </a:p>
          <a:p>
            <a:pPr marL="1752600" lvl="3" indent="-381000" eaLnBrk="1" hangingPunct="1">
              <a:defRPr/>
            </a:pPr>
            <a:r>
              <a:rPr lang="en-US" sz="2400" dirty="0" smtClean="0"/>
              <a:t>obstruction ----&gt; s/</a:t>
            </a:r>
            <a:r>
              <a:rPr lang="en-US" sz="2400" dirty="0" err="1" smtClean="0"/>
              <a:t>sx</a:t>
            </a:r>
            <a:r>
              <a:rPr lang="en-US" sz="2400" dirty="0" smtClean="0"/>
              <a:t> of peritonitis.</a:t>
            </a:r>
            <a:endParaRPr lang="en-US" sz="4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AutoNum type="alphaUcPeriod"/>
              <a:defRPr/>
            </a:pPr>
            <a:r>
              <a:rPr lang="en-US" sz="2400" b="1" dirty="0">
                <a:solidFill>
                  <a:srgbClr val="00FF00"/>
                </a:solidFill>
                <a:latin typeface="Arial" pitchFamily="34" charset="0"/>
              </a:rPr>
              <a:t>Gastrointestinal Tract Perforation: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AutoNum type="arabicPeriod" startAt="2"/>
              <a:defRPr/>
            </a:pPr>
            <a:r>
              <a:rPr lang="en-US" sz="2400" b="1" dirty="0">
                <a:solidFill>
                  <a:srgbClr val="FEEC94"/>
                </a:solidFill>
                <a:latin typeface="Arial" pitchFamily="34" charset="0"/>
              </a:rPr>
              <a:t>Small Bowel Perforation:</a:t>
            </a:r>
          </a:p>
          <a:p>
            <a:pPr marL="1371600" lvl="2" indent="-457200" eaLnBrk="1" hangingPunct="1">
              <a:buClr>
                <a:srgbClr val="CCCC00"/>
              </a:buClr>
              <a:buFont typeface="Wingdings" pitchFamily="2" charset="2"/>
              <a:buAutoNum type="alphaLcPeriod" startAt="2"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Bowel wall necrosis:</a:t>
            </a:r>
          </a:p>
          <a:p>
            <a:pPr marL="1752600" lvl="3" indent="-381000" eaLnBrk="1" hangingPunct="1">
              <a:buClr>
                <a:srgbClr val="FFFFFF"/>
              </a:buClr>
              <a:buFont typeface="Wingdings" pitchFamily="2" charset="2"/>
              <a:buAutoNum type="arabicParenR"/>
              <a:defRPr/>
            </a:pPr>
            <a:r>
              <a:rPr lang="en-US" b="1" dirty="0">
                <a:solidFill>
                  <a:srgbClr val="CCCC00"/>
                </a:solidFill>
                <a:latin typeface="Arial" pitchFamily="34" charset="0"/>
              </a:rPr>
              <a:t>Inflammation (Typhoid perforation)</a:t>
            </a:r>
          </a:p>
          <a:p>
            <a:pPr marL="2209800" lvl="4" indent="-381000" eaLnBrk="1" hangingPunct="1">
              <a:buClr>
                <a:srgbClr val="FFFFCC"/>
              </a:buClr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S.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</a:rPr>
              <a:t>typhi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, penetrates Payer’s patches of terminal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</a:rPr>
              <a:t>ileal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 wall.</a:t>
            </a:r>
          </a:p>
          <a:p>
            <a:pPr marL="1752600" lvl="3" indent="-381000" eaLnBrk="1" hangingPunct="1">
              <a:buClr>
                <a:srgbClr val="FFFFFF"/>
              </a:buClr>
              <a:buFont typeface="Wingdings" pitchFamily="2" charset="2"/>
              <a:buAutoNum type="arabicParenR" startAt="2"/>
              <a:defRPr/>
            </a:pPr>
            <a:r>
              <a:rPr lang="en-US" b="1" dirty="0" smtClean="0">
                <a:solidFill>
                  <a:srgbClr val="CCCC00"/>
                </a:solidFill>
                <a:latin typeface="Arial" pitchFamily="34" charset="0"/>
              </a:rPr>
              <a:t>Ischemia </a:t>
            </a:r>
            <a:r>
              <a:rPr lang="en-US" b="1" dirty="0">
                <a:solidFill>
                  <a:srgbClr val="CCCC00"/>
                </a:solidFill>
                <a:latin typeface="Arial" pitchFamily="34" charset="0"/>
              </a:rPr>
              <a:t>(Superior Mesenteric Occlusion)</a:t>
            </a:r>
          </a:p>
          <a:p>
            <a:pPr marL="1752600" lvl="3" indent="-381000"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CCCC00"/>
              </a:solidFill>
              <a:latin typeface="Arial" pitchFamily="34" charset="0"/>
            </a:endParaRPr>
          </a:p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800" dirty="0">
              <a:solidFill>
                <a:srgbClr val="CCCC00"/>
              </a:solidFill>
            </a:endParaRPr>
          </a:p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800" dirty="0">
              <a:solidFill>
                <a:srgbClr val="CCCC00"/>
              </a:solidFill>
            </a:endParaRPr>
          </a:p>
          <a:p>
            <a:pPr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971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pitchFamily="34" charset="0"/>
              </a:rPr>
              <a:t>Secondary Peritonitis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</a:rPr>
              <a:t>Gastrointestinal Tract Perforation:</a:t>
            </a:r>
          </a:p>
          <a:p>
            <a:pPr marL="990600" lvl="1" indent="-533400" eaLnBrk="1" hangingPunct="1">
              <a:buFont typeface="Wingdings" pitchFamily="2" charset="2"/>
              <a:buAutoNum type="arabicPeriod" startAt="3"/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</a:rPr>
              <a:t>Large Bowel Perforation: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b="1" i="1" dirty="0" smtClean="0"/>
              <a:t>Luminal bowel obstruction</a:t>
            </a:r>
            <a:r>
              <a:rPr lang="en-US" dirty="0" smtClean="0"/>
              <a:t>  -  Tumor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b="1" i="1" dirty="0" smtClean="0"/>
              <a:t>External bowel obstruction</a:t>
            </a:r>
          </a:p>
          <a:p>
            <a:pPr marL="1752600" lvl="3" indent="-381000" eaLnBrk="1" hangingPunct="1">
              <a:buFont typeface="Wingdings" pitchFamily="2" charset="2"/>
              <a:buAutoNum type="alphaLcParenR"/>
              <a:defRPr/>
            </a:pPr>
            <a:r>
              <a:rPr lang="en-US" dirty="0" smtClean="0"/>
              <a:t>Incarcerated hernia</a:t>
            </a:r>
          </a:p>
          <a:p>
            <a:pPr marL="1752600" lvl="3" indent="-381000" eaLnBrk="1" hangingPunct="1">
              <a:buFont typeface="Wingdings" pitchFamily="2" charset="2"/>
              <a:buAutoNum type="alphaLcParenR"/>
              <a:defRPr/>
            </a:pPr>
            <a:r>
              <a:rPr lang="en-US" dirty="0" err="1" smtClean="0"/>
              <a:t>Intussuception</a:t>
            </a:r>
            <a:endParaRPr lang="en-US" dirty="0" smtClean="0"/>
          </a:p>
          <a:p>
            <a:pPr marL="1752600" lvl="3" indent="-381000" eaLnBrk="1" hangingPunct="1">
              <a:buFont typeface="Wingdings" pitchFamily="2" charset="2"/>
              <a:buAutoNum type="alphaLcParenR"/>
              <a:defRPr/>
            </a:pPr>
            <a:r>
              <a:rPr lang="en-US" dirty="0" smtClean="0"/>
              <a:t>Volvulus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b="1" i="1" dirty="0" smtClean="0"/>
              <a:t>Inflammation</a:t>
            </a:r>
          </a:p>
          <a:p>
            <a:pPr marL="1752600" lvl="3" indent="-381000" eaLnBrk="1" hangingPunct="1">
              <a:buFont typeface="Wingdings" pitchFamily="2" charset="2"/>
              <a:buAutoNum type="alphaLcParenR"/>
              <a:defRPr/>
            </a:pPr>
            <a:r>
              <a:rPr lang="en-US" dirty="0" smtClean="0"/>
              <a:t>Diverticulitis</a:t>
            </a:r>
          </a:p>
          <a:p>
            <a:pPr marL="1752600" lvl="3" indent="-381000" eaLnBrk="1" hangingPunct="1">
              <a:buFont typeface="Wingdings" pitchFamily="2" charset="2"/>
              <a:buAutoNum type="alphaLcParenR"/>
              <a:defRPr/>
            </a:pPr>
            <a:r>
              <a:rPr lang="en-US" dirty="0" smtClean="0"/>
              <a:t>Amebic peritonitis</a:t>
            </a:r>
          </a:p>
          <a:p>
            <a:pPr marL="2209800" lvl="4" indent="-381000" eaLnBrk="1" hangingPunct="1">
              <a:defRPr/>
            </a:pPr>
            <a:r>
              <a:rPr lang="en-US" dirty="0" smtClean="0"/>
              <a:t>Liver abscess / perforation of large bowel</a:t>
            </a:r>
          </a:p>
        </p:txBody>
      </p:sp>
    </p:spTree>
    <p:extLst>
      <p:ext uri="{BB962C8B-B14F-4D97-AF65-F5344CB8AC3E}">
        <p14:creationId xmlns:p14="http://schemas.microsoft.com/office/powerpoint/2010/main" val="32761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93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pitchFamily="34" charset="0"/>
              </a:rPr>
              <a:t>Bacteriology of Intra-abdominal Infection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b="1" dirty="0" smtClean="0"/>
              <a:t>Normal bowel flora: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b="1" dirty="0" smtClean="0"/>
              <a:t>Level of Gastrointestinal Perforation: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Morbidity &amp; mortality varies from level of GIT perforation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Proximal bowel – </a:t>
            </a:r>
            <a:r>
              <a:rPr lang="en-US" dirty="0" smtClean="0">
                <a:effectLst/>
                <a:latin typeface="Calibri"/>
                <a:ea typeface="Calibri"/>
                <a:cs typeface="Arial"/>
              </a:rPr>
              <a:t>10</a:t>
            </a:r>
            <a:r>
              <a:rPr lang="en-US" baseline="30000" dirty="0" smtClean="0">
                <a:effectLst/>
                <a:latin typeface="Calibri"/>
                <a:ea typeface="Calibri"/>
                <a:cs typeface="Arial"/>
              </a:rPr>
              <a:t>4-5</a:t>
            </a:r>
            <a:r>
              <a:rPr lang="en-US" dirty="0" smtClean="0"/>
              <a:t>/mm3; </a:t>
            </a:r>
            <a:r>
              <a:rPr lang="en-US" dirty="0" err="1" smtClean="0"/>
              <a:t>gm</a:t>
            </a:r>
            <a:r>
              <a:rPr lang="en-US" dirty="0" smtClean="0"/>
              <a:t> (-) aerobic </a:t>
            </a:r>
            <a:r>
              <a:rPr lang="en-US" dirty="0" err="1" smtClean="0"/>
              <a:t>bac</a:t>
            </a:r>
            <a:r>
              <a:rPr lang="en-US" dirty="0" smtClean="0"/>
              <a:t>.</a:t>
            </a:r>
          </a:p>
          <a:p>
            <a:pPr marL="1371600" lvl="2" indent="-45720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Terminal ileum  -</a:t>
            </a:r>
            <a:r>
              <a:rPr lang="en-US" sz="2800" dirty="0" smtClean="0">
                <a:effectLst/>
                <a:latin typeface="Calibri"/>
                <a:ea typeface="Calibri"/>
                <a:cs typeface="Arial"/>
              </a:rPr>
              <a:t>10 </a:t>
            </a:r>
            <a:r>
              <a:rPr lang="en-US" sz="2800" baseline="30000" dirty="0" smtClean="0">
                <a:effectLst/>
                <a:latin typeface="Calibri"/>
                <a:ea typeface="Calibri"/>
                <a:cs typeface="Arial"/>
              </a:rPr>
              <a:t>7-8</a:t>
            </a:r>
            <a:r>
              <a:rPr lang="en-US" sz="2800" dirty="0" smtClean="0"/>
              <a:t>/mm</a:t>
            </a:r>
            <a:r>
              <a:rPr lang="en-US" sz="900" dirty="0" smtClean="0"/>
              <a:t>3</a:t>
            </a:r>
            <a:endParaRPr lang="en-US" sz="2800" dirty="0" smtClean="0"/>
          </a:p>
          <a:p>
            <a:pPr marL="1371600" lvl="2" indent="-45720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Colon</a:t>
            </a:r>
            <a:r>
              <a:rPr lang="en-US" sz="2800" dirty="0" smtClean="0"/>
              <a:t>	        -</a:t>
            </a:r>
            <a:r>
              <a:rPr lang="en-US" sz="2800" dirty="0" smtClean="0">
                <a:effectLst/>
                <a:latin typeface="Calibri"/>
                <a:ea typeface="Calibri"/>
                <a:cs typeface="Arial"/>
              </a:rPr>
              <a:t>10</a:t>
            </a:r>
            <a:r>
              <a:rPr lang="en-US" sz="2800" baseline="30000" dirty="0" smtClean="0">
                <a:effectLst/>
                <a:latin typeface="Calibri"/>
                <a:ea typeface="Calibri"/>
                <a:cs typeface="Arial"/>
              </a:rPr>
              <a:t>10-12</a:t>
            </a:r>
            <a:r>
              <a:rPr lang="en-US" sz="2800" dirty="0" smtClean="0"/>
              <a:t>/mm</a:t>
            </a:r>
            <a:r>
              <a:rPr lang="en-US" sz="9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err="1" smtClean="0"/>
              <a:t>gm</a:t>
            </a:r>
            <a:r>
              <a:rPr lang="en-US" sz="2800" dirty="0" smtClean="0"/>
              <a:t> (-) aerobic &amp;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					         anaerobic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b="1" dirty="0" smtClean="0"/>
              <a:t>Virulence: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Impairs </a:t>
            </a:r>
            <a:r>
              <a:rPr lang="en-US" dirty="0" err="1" smtClean="0"/>
              <a:t>opsonization</a:t>
            </a:r>
            <a:r>
              <a:rPr lang="en-US" dirty="0" smtClean="0"/>
              <a:t> or phagocytosis &amp; abscess formation.	-------&gt; B. </a:t>
            </a:r>
            <a:r>
              <a:rPr lang="en-US" dirty="0" err="1" smtClean="0"/>
              <a:t>fragilis</a:t>
            </a:r>
            <a:r>
              <a:rPr lang="en-US" dirty="0" smtClean="0"/>
              <a:t> (polysaccharide capsule)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46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EEC94"/>
                </a:solidFill>
              </a:rPr>
              <a:t>Bacteriology of Intra-abdominal Infection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AutoNum type="alphaUcPeriod" startAt="4"/>
              <a:defRPr/>
            </a:pPr>
            <a:r>
              <a:rPr lang="en-US" sz="2800" b="1" dirty="0">
                <a:solidFill>
                  <a:srgbClr val="FFFFFF"/>
                </a:solidFill>
              </a:rPr>
              <a:t>Microbial adherence to peritoneum: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Bacteria adherent to the peritoneum are resistant to removal by peritoneal lavage, in contrast to bacteria in peritoneal fluid.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1</a:t>
            </a:r>
            <a:r>
              <a:rPr lang="en-US" sz="2400" baseline="30000" dirty="0">
                <a:solidFill>
                  <a:srgbClr val="FFFFFF"/>
                </a:solidFill>
              </a:rPr>
              <a:t>st</a:t>
            </a:r>
            <a:r>
              <a:rPr lang="en-US" sz="2400" dirty="0">
                <a:solidFill>
                  <a:srgbClr val="FFFFFF"/>
                </a:solidFill>
              </a:rPr>
              <a:t> 4hrs ----&gt; aerobic E. coli, </a:t>
            </a:r>
            <a:r>
              <a:rPr lang="en-US" sz="2400" dirty="0" err="1">
                <a:solidFill>
                  <a:srgbClr val="FFFFFF"/>
                </a:solidFill>
              </a:rPr>
              <a:t>etc</a:t>
            </a:r>
            <a:endParaRPr lang="en-US" sz="2400" dirty="0">
              <a:solidFill>
                <a:srgbClr val="FFFFFF"/>
              </a:solidFill>
            </a:endParaRP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</a:rPr>
              <a:t>	8hrs. -------&gt; B. </a:t>
            </a:r>
            <a:r>
              <a:rPr lang="en-US" sz="2400" dirty="0" err="1">
                <a:solidFill>
                  <a:srgbClr val="FFFFFF"/>
                </a:solidFill>
              </a:rPr>
              <a:t>fragilis</a:t>
            </a:r>
            <a:endParaRPr lang="en-US" sz="2400" dirty="0">
              <a:solidFill>
                <a:srgbClr val="FFFFFF"/>
              </a:solidFill>
            </a:endParaRPr>
          </a:p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AutoNum type="alphaUcPeriod" startAt="4"/>
              <a:defRPr/>
            </a:pPr>
            <a:r>
              <a:rPr lang="en-US" sz="2800" b="1" dirty="0">
                <a:solidFill>
                  <a:srgbClr val="FFFFFF"/>
                </a:solidFill>
              </a:rPr>
              <a:t>Microbial synergy: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AutoNum type="alphaLcParenR"/>
              <a:defRPr/>
            </a:pPr>
            <a:r>
              <a:rPr lang="en-US" sz="2400" dirty="0">
                <a:solidFill>
                  <a:srgbClr val="FFFFFF"/>
                </a:solidFill>
              </a:rPr>
              <a:t>Aerobic </a:t>
            </a:r>
            <a:r>
              <a:rPr lang="en-US" sz="2400" dirty="0" err="1">
                <a:solidFill>
                  <a:srgbClr val="FFFFFF"/>
                </a:solidFill>
              </a:rPr>
              <a:t>gm</a:t>
            </a:r>
            <a:r>
              <a:rPr lang="en-US" sz="2400" dirty="0">
                <a:solidFill>
                  <a:srgbClr val="FFFFFF"/>
                </a:solidFill>
              </a:rPr>
              <a:t>(-)bacteria – lowers oxidation – reduction potential;  endotoxin produced suppress local host defense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AutoNum type="alphaLcParenR"/>
              <a:defRPr/>
            </a:pPr>
            <a:r>
              <a:rPr lang="en-US" sz="2400" dirty="0">
                <a:solidFill>
                  <a:srgbClr val="FFFFFF"/>
                </a:solidFill>
              </a:rPr>
              <a:t>B. </a:t>
            </a:r>
            <a:r>
              <a:rPr lang="en-US" sz="2400" dirty="0" err="1">
                <a:solidFill>
                  <a:srgbClr val="FFFFFF"/>
                </a:solidFill>
              </a:rPr>
              <a:t>fragilis</a:t>
            </a:r>
            <a:r>
              <a:rPr lang="en-US" sz="2400" dirty="0">
                <a:solidFill>
                  <a:srgbClr val="FFFFFF"/>
                </a:solidFill>
              </a:rPr>
              <a:t> – capsular polysaccharide interferes complement activation and inhibit leukocyte function</a:t>
            </a:r>
          </a:p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800" dirty="0">
              <a:solidFill>
                <a:srgbClr val="FFFFFF"/>
              </a:solidFill>
            </a:endParaRPr>
          </a:p>
          <a:p>
            <a:pPr marL="609600" indent="-60960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219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Bacteriology of Intra-abdominal Infection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 startAt="6"/>
              <a:defRPr/>
            </a:pPr>
            <a:r>
              <a:rPr lang="en-US" sz="2400" b="1" smtClean="0"/>
              <a:t>Host effects on bacterial growth:</a:t>
            </a:r>
          </a:p>
          <a:p>
            <a:pPr marL="990600" lvl="1" indent="-533400" eaLnBrk="1" hangingPunct="1">
              <a:defRPr/>
            </a:pPr>
            <a:r>
              <a:rPr lang="en-US" sz="2000" smtClean="0"/>
              <a:t>Host neurohumoral response to infection may enhance bacterial growth (NE, Cortisol)</a:t>
            </a:r>
          </a:p>
          <a:p>
            <a:pPr marL="609600" indent="-609600" eaLnBrk="1" hangingPunct="1">
              <a:buFont typeface="Wingdings" pitchFamily="2" charset="2"/>
              <a:buAutoNum type="alphaUcPeriod" startAt="6"/>
              <a:defRPr/>
            </a:pPr>
            <a:r>
              <a:rPr lang="en-US" sz="2400" b="1" smtClean="0"/>
              <a:t>Adjuvant substances:</a:t>
            </a:r>
          </a:p>
          <a:p>
            <a:pPr marL="990600" lvl="1" indent="-533400" eaLnBrk="1" hangingPunct="1">
              <a:defRPr/>
            </a:pPr>
            <a:r>
              <a:rPr lang="en-US" sz="2000" smtClean="0"/>
              <a:t>Adjuvants increases bacterial virulence or interferes with host defenses</a:t>
            </a:r>
          </a:p>
          <a:p>
            <a:pPr marL="990600" lvl="1" indent="-533400" eaLnBrk="1" hangingPunct="1">
              <a:defRPr/>
            </a:pPr>
            <a:r>
              <a:rPr lang="en-US" sz="2000" smtClean="0"/>
              <a:t>Adjuvants: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Blood (hgb, fibrin, platelet)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Bile salt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Urine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Pancreatic secretions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Gastric mucin</a:t>
            </a:r>
          </a:p>
          <a:p>
            <a:pPr marL="1371600" lvl="2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smtClean="0"/>
              <a:t>Chyle</a:t>
            </a:r>
          </a:p>
        </p:txBody>
      </p:sp>
    </p:spTree>
    <p:extLst>
      <p:ext uri="{BB962C8B-B14F-4D97-AF65-F5344CB8AC3E}">
        <p14:creationId xmlns:p14="http://schemas.microsoft.com/office/powerpoint/2010/main" val="26456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Bacteriology of Intra-abdominal Infection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 startAt="8"/>
              <a:defRPr/>
            </a:pPr>
            <a:r>
              <a:rPr lang="en-US" sz="2800" b="1" smtClean="0"/>
              <a:t>Foreign bodies:</a:t>
            </a:r>
          </a:p>
          <a:p>
            <a:pPr marL="990600" lvl="1" indent="-533400" eaLnBrk="1" hangingPunct="1">
              <a:defRPr/>
            </a:pPr>
            <a:r>
              <a:rPr lang="en-US" sz="2400" smtClean="0"/>
              <a:t>Macroscopic: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Surgical drains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Suture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Laparotomy sponges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Hemostatic pads and powder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Surgical clips</a:t>
            </a:r>
          </a:p>
          <a:p>
            <a:pPr marL="990600" lvl="1" indent="-533400" eaLnBrk="1" hangingPunct="1">
              <a:defRPr/>
            </a:pPr>
            <a:r>
              <a:rPr lang="en-US" sz="2400" smtClean="0"/>
              <a:t>Microscopic: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Barium sulfate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Clothing gibers, fecal material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Necrotic tissue</a:t>
            </a:r>
          </a:p>
          <a:p>
            <a:pPr marL="1371600" lvl="2" indent="-457200" eaLnBrk="1" hangingPunct="1">
              <a:defRPr/>
            </a:pPr>
            <a:r>
              <a:rPr lang="en-US" sz="2000" smtClean="0"/>
              <a:t>Talcum powder</a:t>
            </a:r>
          </a:p>
        </p:txBody>
      </p:sp>
    </p:spTree>
    <p:extLst>
      <p:ext uri="{BB962C8B-B14F-4D97-AF65-F5344CB8AC3E}">
        <p14:creationId xmlns:p14="http://schemas.microsoft.com/office/powerpoint/2010/main" val="19877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r>
              <a:rPr lang="en-US" dirty="0" smtClean="0"/>
              <a:t>acquired diaphragmatic hernia </a:t>
            </a:r>
            <a:br>
              <a:rPr lang="en-US" dirty="0" smtClean="0"/>
            </a:br>
            <a:r>
              <a:rPr lang="en-US" dirty="0" smtClean="0"/>
              <a:t>risk factors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blunt injuries due to a traffic accident</a:t>
            </a:r>
          </a:p>
          <a:p>
            <a:pPr algn="l" rtl="0"/>
            <a:r>
              <a:rPr lang="en-US" sz="3200" dirty="0" smtClean="0"/>
              <a:t>surgical procedures on the chest or abdomen</a:t>
            </a:r>
          </a:p>
          <a:p>
            <a:pPr algn="l" rtl="0"/>
            <a:r>
              <a:rPr lang="en-US" sz="3200" dirty="0" smtClean="0"/>
              <a:t>falls that impact the diaphragm region</a:t>
            </a:r>
          </a:p>
          <a:p>
            <a:pPr algn="l" rtl="0"/>
            <a:r>
              <a:rPr lang="en-US" sz="3200" dirty="0" smtClean="0"/>
              <a:t>stab wounds</a:t>
            </a:r>
          </a:p>
          <a:p>
            <a:pPr algn="l" rtl="0"/>
            <a:r>
              <a:rPr lang="en-US" sz="3200" dirty="0" smtClean="0"/>
              <a:t>gunshot wounds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5536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 pitchFamily="34" charset="0"/>
              </a:rPr>
              <a:t>Secondary Peritonitis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2"/>
              <a:defRPr/>
            </a:pPr>
            <a:r>
              <a:rPr lang="en-US" sz="2800" b="1" dirty="0" smtClean="0">
                <a:solidFill>
                  <a:srgbClr val="00FF00"/>
                </a:solidFill>
              </a:rPr>
              <a:t>Peritonitis of </a:t>
            </a:r>
            <a:r>
              <a:rPr lang="en-US" sz="2800" b="1" dirty="0" err="1" smtClean="0">
                <a:solidFill>
                  <a:srgbClr val="00FF00"/>
                </a:solidFill>
              </a:rPr>
              <a:t>genito</a:t>
            </a:r>
            <a:r>
              <a:rPr lang="en-US" sz="2800" b="1" dirty="0" smtClean="0">
                <a:solidFill>
                  <a:srgbClr val="00FF00"/>
                </a:solidFill>
              </a:rPr>
              <a:t>-urinary origin:</a:t>
            </a:r>
          </a:p>
          <a:p>
            <a:pPr marL="990600" lvl="1" indent="-533400" eaLnBrk="1" hangingPunct="1">
              <a:buClr>
                <a:schemeClr val="accent1"/>
              </a:buClr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Ruptured </a:t>
            </a:r>
            <a:r>
              <a:rPr lang="en-US" b="1" dirty="0" err="1" smtClean="0">
                <a:solidFill>
                  <a:schemeClr val="accent1"/>
                </a:solidFill>
              </a:rPr>
              <a:t>perinephric</a:t>
            </a:r>
            <a:r>
              <a:rPr lang="en-US" b="1" dirty="0" smtClean="0">
                <a:solidFill>
                  <a:schemeClr val="accent1"/>
                </a:solidFill>
              </a:rPr>
              <a:t> abscess</a:t>
            </a:r>
          </a:p>
          <a:p>
            <a:pPr marL="990600" lvl="1" indent="-533400" eaLnBrk="1" hangingPunct="1">
              <a:buClr>
                <a:schemeClr val="accent1"/>
              </a:buClr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Ruptured chronic cystitis due to radiation therapy</a:t>
            </a:r>
          </a:p>
          <a:p>
            <a:pPr marL="990600" lvl="1" indent="-533400" eaLnBrk="1" hangingPunct="1">
              <a:buClr>
                <a:schemeClr val="accent1"/>
              </a:buClr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Pelvic Inflammatory Diseases.</a:t>
            </a:r>
          </a:p>
        </p:txBody>
      </p:sp>
    </p:spTree>
    <p:extLst>
      <p:ext uri="{BB962C8B-B14F-4D97-AF65-F5344CB8AC3E}">
        <p14:creationId xmlns:p14="http://schemas.microsoft.com/office/powerpoint/2010/main" val="3988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 pitchFamily="34" charset="0"/>
              </a:rPr>
              <a:t>Secondary Peritonitis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875"/>
            <a:ext cx="8686800" cy="4530725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r>
              <a:rPr lang="en-US" dirty="0" smtClean="0">
                <a:solidFill>
                  <a:srgbClr val="00FF00"/>
                </a:solidFill>
              </a:rPr>
              <a:t>Post-operative peritonitis: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Anastomotic leak:  -  s/</a:t>
            </a:r>
            <a:r>
              <a:rPr lang="en-US" dirty="0" err="1" smtClean="0"/>
              <a:t>sx</a:t>
            </a:r>
            <a:r>
              <a:rPr lang="en-US" dirty="0" smtClean="0"/>
              <a:t> appears 5 – 7 post-op day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Blind loop leak.</a:t>
            </a:r>
          </a:p>
        </p:txBody>
      </p:sp>
    </p:spTree>
    <p:extLst>
      <p:ext uri="{BB962C8B-B14F-4D97-AF65-F5344CB8AC3E}">
        <p14:creationId xmlns:p14="http://schemas.microsoft.com/office/powerpoint/2010/main" val="41898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 pitchFamily="34" charset="0"/>
              </a:rPr>
              <a:t>Secondary Peritonitis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4"/>
              <a:defRPr/>
            </a:pPr>
            <a:r>
              <a:rPr lang="en-US" b="1" dirty="0" smtClean="0">
                <a:solidFill>
                  <a:srgbClr val="00FF00"/>
                </a:solidFill>
              </a:rPr>
              <a:t>Post traumatic peritonitis: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b="1" dirty="0" smtClean="0"/>
              <a:t>Peritonitis after blunt abdominal trauma</a:t>
            </a:r>
          </a:p>
          <a:p>
            <a:pPr marL="1371600" lvl="2" indent="-457200" eaLnBrk="1" hangingPunct="1">
              <a:defRPr/>
            </a:pPr>
            <a:r>
              <a:rPr lang="en-US" dirty="0" smtClean="0"/>
              <a:t>Unrecognized intra-abdominal injury, masked by other injuries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b="1" dirty="0" smtClean="0"/>
              <a:t>Peritonitis after penetrating abdominal injury</a:t>
            </a:r>
          </a:p>
        </p:txBody>
      </p:sp>
    </p:spTree>
    <p:extLst>
      <p:ext uri="{BB962C8B-B14F-4D97-AF65-F5344CB8AC3E}">
        <p14:creationId xmlns:p14="http://schemas.microsoft.com/office/powerpoint/2010/main" val="23756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Tertiary peritonitis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CC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Peritonitis </a:t>
            </a:r>
            <a:r>
              <a:rPr lang="en-US" dirty="0" smtClean="0">
                <a:solidFill>
                  <a:srgbClr val="FFFFFF"/>
                </a:solidFill>
              </a:rPr>
              <a:t>without  </a:t>
            </a:r>
            <a:r>
              <a:rPr lang="en-US" dirty="0">
                <a:solidFill>
                  <a:srgbClr val="FFFFFF"/>
                </a:solidFill>
              </a:rPr>
              <a:t>evidence for </a:t>
            </a:r>
            <a:r>
              <a:rPr lang="en-US" dirty="0" smtClean="0">
                <a:solidFill>
                  <a:srgbClr val="FFFFFF"/>
                </a:solidFill>
              </a:rPr>
              <a:t>pathogen or with  </a:t>
            </a:r>
            <a:r>
              <a:rPr lang="en-US" dirty="0">
                <a:solidFill>
                  <a:srgbClr val="FFFFFF"/>
                </a:solidFill>
              </a:rPr>
              <a:t>low grade pathogenic bacteria</a:t>
            </a:r>
          </a:p>
          <a:p>
            <a:pPr eaLnBrk="1" hangingPunct="1">
              <a:buClr>
                <a:srgbClr val="FFFFCC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State </a:t>
            </a:r>
            <a:r>
              <a:rPr lang="en-US" dirty="0" smtClean="0">
                <a:solidFill>
                  <a:srgbClr val="FFFFFF"/>
                </a:solidFill>
              </a:rPr>
              <a:t>when host </a:t>
            </a:r>
            <a:r>
              <a:rPr lang="en-US" dirty="0">
                <a:solidFill>
                  <a:srgbClr val="FFFFFF"/>
                </a:solidFill>
              </a:rPr>
              <a:t>defense system produce a Syndrome of continued systemic inflammation</a:t>
            </a:r>
          </a:p>
          <a:p>
            <a:pPr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163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 pitchFamily="34" charset="0"/>
              </a:rPr>
              <a:t>Other Form of Peritonitis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8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</a:rPr>
              <a:t>Asepic / sterile peritonitis Ex. Chemical </a:t>
            </a:r>
            <a:r>
              <a:rPr lang="en-US" sz="2800" smtClean="0">
                <a:latin typeface="Arial" pitchFamily="34" charset="0"/>
                <a:sym typeface="Wingdings" pitchFamily="2" charset="2"/>
              </a:rPr>
              <a:t> peptic ulcer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  <a:sym typeface="Wingdings" pitchFamily="2" charset="2"/>
              </a:rPr>
              <a:t>Drug-related peritonitis: isoniazid and erythromycin estolate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  <a:sym typeface="Wingdings" pitchFamily="2" charset="2"/>
              </a:rPr>
              <a:t>Periodic peritonitis: familial dse (Jews, Arabs, Armenians)  Tx:  cochicine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  <a:sym typeface="Wingdings" pitchFamily="2" charset="2"/>
              </a:rPr>
              <a:t>Lead peritonits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  <a:sym typeface="Wingdings" pitchFamily="2" charset="2"/>
              </a:rPr>
              <a:t>Hyperlipemic peritonits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  <a:sym typeface="Wingdings" pitchFamily="2" charset="2"/>
              </a:rPr>
              <a:t>Porphyrin peritonitis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</a:rPr>
              <a:t>Talc peritonitis (hypersensitivity response)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>
                <a:latin typeface="Arial" pitchFamily="34" charset="0"/>
              </a:rPr>
              <a:t>Foreign body peritonits</a:t>
            </a:r>
          </a:p>
        </p:txBody>
      </p:sp>
    </p:spTree>
    <p:extLst>
      <p:ext uri="{BB962C8B-B14F-4D97-AF65-F5344CB8AC3E}">
        <p14:creationId xmlns:p14="http://schemas.microsoft.com/office/powerpoint/2010/main" val="41039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peritonitis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Goudy"/>
              </a:rPr>
              <a:t>Factors that favors </a:t>
            </a:r>
            <a:r>
              <a:rPr lang="en-US" sz="2000" dirty="0">
                <a:latin typeface="Goudy"/>
              </a:rPr>
              <a:t>the </a:t>
            </a:r>
            <a:r>
              <a:rPr lang="en-US" sz="2000" dirty="0" smtClean="0">
                <a:latin typeface="Goudy"/>
              </a:rPr>
              <a:t>localization of peritonitis: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Goudy"/>
              </a:rPr>
              <a:t>1-Anatomical.</a:t>
            </a:r>
          </a:p>
          <a:p>
            <a:r>
              <a:rPr lang="en-US" sz="2000" dirty="0">
                <a:solidFill>
                  <a:srgbClr val="FF0000"/>
                </a:solidFill>
                <a:latin typeface="Goudy"/>
              </a:rPr>
              <a:t>2-Pathological:Inflamed peritoneum</a:t>
            </a:r>
          </a:p>
          <a:p>
            <a:r>
              <a:rPr lang="en-US" sz="2000" b="1" dirty="0">
                <a:solidFill>
                  <a:srgbClr val="FFFF00"/>
                </a:solidFill>
                <a:latin typeface="Goudy"/>
              </a:rPr>
              <a:t>loses its glistening appearance and becomes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reddened  and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velvety. Flakes of fibrin appear and cause loops of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intestine to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become adherent to one another and to the </a:t>
            </a:r>
            <a:r>
              <a:rPr lang="en-US" sz="2000" b="1" dirty="0" err="1">
                <a:solidFill>
                  <a:srgbClr val="FFFF00"/>
                </a:solidFill>
                <a:latin typeface="Goudy"/>
              </a:rPr>
              <a:t>parietes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. </a:t>
            </a:r>
            <a:endParaRPr lang="en-US" sz="2000" b="1" dirty="0" smtClean="0">
              <a:solidFill>
                <a:srgbClr val="FFFF00"/>
              </a:solidFill>
              <a:latin typeface="Goudy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There is an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outpouring of serous inflammatory exudate rich in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leukocytes and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plasma proteins that soon becomes turbid; if </a:t>
            </a:r>
            <a:r>
              <a:rPr lang="en-US" sz="2000" b="1" dirty="0" err="1" smtClean="0">
                <a:solidFill>
                  <a:srgbClr val="FFFF00"/>
                </a:solidFill>
                <a:latin typeface="Goudy"/>
              </a:rPr>
              <a:t>localisation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 occurs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, the turbid fluid becomes frank pus. Peristalsis is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retarded in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affected bowel and this helps to prevent distribution of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the infection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. The greater </a:t>
            </a:r>
            <a:r>
              <a:rPr lang="en-US" sz="2000" b="1" dirty="0" err="1">
                <a:solidFill>
                  <a:srgbClr val="FFFF00"/>
                </a:solidFill>
                <a:latin typeface="Goudy"/>
              </a:rPr>
              <a:t>omentum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, by enveloping and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becoming adherent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to inflamed structures, often forms a substantial </a:t>
            </a:r>
            <a:r>
              <a:rPr lang="en-US" sz="2000" b="1" dirty="0" smtClean="0">
                <a:solidFill>
                  <a:srgbClr val="FFFF00"/>
                </a:solidFill>
                <a:latin typeface="Goudy"/>
              </a:rPr>
              <a:t>barrier to </a:t>
            </a:r>
            <a:r>
              <a:rPr lang="en-US" sz="2000" b="1" dirty="0">
                <a:solidFill>
                  <a:srgbClr val="FFFF00"/>
                </a:solidFill>
                <a:latin typeface="Goudy"/>
              </a:rPr>
              <a:t>the spread of infection  </a:t>
            </a:r>
            <a:endParaRPr lang="ar-IQ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99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(</a:t>
            </a:r>
            <a:r>
              <a:rPr lang="en-US" dirty="0" err="1"/>
              <a:t>generalised</a:t>
            </a:r>
            <a:r>
              <a:rPr lang="en-US" dirty="0"/>
              <a:t>) peritonitis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r>
              <a:rPr lang="en-US" sz="2400" dirty="0"/>
              <a:t>factors </a:t>
            </a:r>
            <a:r>
              <a:rPr lang="en-US" sz="2400" dirty="0" smtClean="0"/>
              <a:t>that may favor </a:t>
            </a:r>
            <a:r>
              <a:rPr lang="en-US" sz="2400" dirty="0"/>
              <a:t>the development of </a:t>
            </a:r>
            <a:r>
              <a:rPr lang="en-US" sz="2400" dirty="0" smtClean="0"/>
              <a:t>diffuse peritonitis:</a:t>
            </a:r>
          </a:p>
          <a:p>
            <a:r>
              <a:rPr lang="en-US" sz="2400" dirty="0"/>
              <a:t>1- Speed of peritoneal </a:t>
            </a:r>
            <a:r>
              <a:rPr lang="en-US" sz="2400" dirty="0" smtClean="0"/>
              <a:t>contamination.</a:t>
            </a:r>
          </a:p>
          <a:p>
            <a:r>
              <a:rPr lang="en-US" sz="2400" dirty="0" smtClean="0"/>
              <a:t>2-Stimulation </a:t>
            </a:r>
            <a:r>
              <a:rPr lang="en-US" sz="2400" dirty="0"/>
              <a:t>of peristalsis by the ingestion of food or </a:t>
            </a:r>
            <a:r>
              <a:rPr lang="en-US" sz="2400" dirty="0" smtClean="0"/>
              <a:t>even water </a:t>
            </a:r>
            <a:r>
              <a:rPr lang="en-US" sz="2400" dirty="0"/>
              <a:t>hinders </a:t>
            </a:r>
            <a:r>
              <a:rPr lang="en-US" sz="2400" dirty="0" err="1"/>
              <a:t>localisation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3-The virulence of the infecting </a:t>
            </a:r>
            <a:r>
              <a:rPr lang="en-US" sz="2400" dirty="0" smtClean="0"/>
              <a:t>organism.</a:t>
            </a:r>
          </a:p>
          <a:p>
            <a:r>
              <a:rPr lang="en-US" sz="2400" dirty="0"/>
              <a:t>4- age : Young children have a small </a:t>
            </a:r>
            <a:r>
              <a:rPr lang="en-US" sz="2400" dirty="0" err="1"/>
              <a:t>omentum</a:t>
            </a:r>
            <a:r>
              <a:rPr lang="en-US" sz="2400" dirty="0"/>
              <a:t>, which is less </a:t>
            </a:r>
            <a:r>
              <a:rPr lang="en-US" sz="2400" dirty="0" smtClean="0"/>
              <a:t>effective in </a:t>
            </a:r>
            <a:r>
              <a:rPr lang="en-US" sz="2400" dirty="0" err="1"/>
              <a:t>localising</a:t>
            </a:r>
            <a:r>
              <a:rPr lang="en-US" sz="2400" dirty="0"/>
              <a:t> infection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5- handling, e.g. appendix mass or </a:t>
            </a:r>
            <a:r>
              <a:rPr lang="en-US" sz="2400" dirty="0" err="1"/>
              <a:t>pericolic</a:t>
            </a:r>
            <a:r>
              <a:rPr lang="en-US" sz="2400" dirty="0"/>
              <a:t> abscess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6- Deficient natural resistance (‘immune deficiency’)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493501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 smtClean="0"/>
              <a:t>Localized </a:t>
            </a:r>
            <a:r>
              <a:rPr lang="en-US" dirty="0"/>
              <a:t>peritonitis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r>
              <a:rPr lang="en-US" sz="2800" dirty="0"/>
              <a:t>Anatomical and pathological factors may </a:t>
            </a:r>
            <a:r>
              <a:rPr lang="en-US" sz="2800" dirty="0" err="1"/>
              <a:t>favour</a:t>
            </a:r>
            <a:r>
              <a:rPr lang="en-US" sz="2800" dirty="0"/>
              <a:t> the </a:t>
            </a:r>
            <a:r>
              <a:rPr lang="en-US" sz="2800" dirty="0" err="1" smtClean="0"/>
              <a:t>localisation</a:t>
            </a:r>
            <a:r>
              <a:rPr lang="en-US" sz="2800" dirty="0" smtClean="0"/>
              <a:t> of peritonitis: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A)Anatomical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The greater sac of the peritoneum is divided into (1) the </a:t>
            </a:r>
            <a:r>
              <a:rPr lang="en-US" sz="2800" dirty="0" err="1" smtClean="0"/>
              <a:t>subphrenic</a:t>
            </a:r>
            <a:r>
              <a:rPr lang="en-US" sz="2800" dirty="0" smtClean="0"/>
              <a:t> spaces</a:t>
            </a:r>
            <a:r>
              <a:rPr lang="en-US" sz="2800" dirty="0"/>
              <a:t>, (2) the pelvis and (3) the peritoneal </a:t>
            </a:r>
            <a:r>
              <a:rPr lang="en-US" sz="2800" dirty="0" smtClean="0"/>
              <a:t>cavity proper</a:t>
            </a:r>
            <a:r>
              <a:rPr lang="en-US" sz="2800" dirty="0"/>
              <a:t>. The last is divided into a </a:t>
            </a:r>
            <a:r>
              <a:rPr lang="en-US" sz="2800" dirty="0" err="1"/>
              <a:t>supracolic</a:t>
            </a:r>
            <a:r>
              <a:rPr lang="en-US" sz="2800" dirty="0"/>
              <a:t> and an </a:t>
            </a:r>
            <a:r>
              <a:rPr lang="en-US" sz="2800" dirty="0" err="1" smtClean="0"/>
              <a:t>infracolic</a:t>
            </a:r>
            <a:r>
              <a:rPr lang="en-US" sz="2800" dirty="0" smtClean="0"/>
              <a:t> compartment </a:t>
            </a:r>
            <a:r>
              <a:rPr lang="en-US" sz="2800" dirty="0"/>
              <a:t>by the transverse colon and transverse </a:t>
            </a:r>
            <a:r>
              <a:rPr lang="en-US" sz="2800" dirty="0" err="1" smtClean="0"/>
              <a:t>mesocolon</a:t>
            </a:r>
            <a:r>
              <a:rPr lang="en-US" sz="2800" dirty="0" smtClean="0"/>
              <a:t>, which </a:t>
            </a:r>
            <a:r>
              <a:rPr lang="en-US" sz="2800" dirty="0"/>
              <a:t>deters the spread of infection from one to the other.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5153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B) pathological </a:t>
            </a:r>
            <a:r>
              <a:rPr lang="en-US" sz="3600" dirty="0"/>
              <a:t>factors may </a:t>
            </a:r>
            <a:r>
              <a:rPr lang="en-US" sz="3600" dirty="0" smtClean="0"/>
              <a:t>favor </a:t>
            </a:r>
            <a:r>
              <a:rPr lang="en-US" sz="3600" dirty="0"/>
              <a:t>the development of </a:t>
            </a:r>
            <a:r>
              <a:rPr lang="en-US" sz="3600" dirty="0" smtClean="0"/>
              <a:t>diffuse peritonitis</a:t>
            </a:r>
            <a:r>
              <a:rPr lang="en-US" sz="3600" dirty="0"/>
              <a:t>: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r>
              <a:rPr lang="en-US" dirty="0"/>
              <a:t>1) Speed of peritoneal contamination is a prime factor. If </a:t>
            </a:r>
            <a:r>
              <a:rPr lang="en-US" dirty="0" smtClean="0"/>
              <a:t>an inflamed </a:t>
            </a:r>
            <a:r>
              <a:rPr lang="en-US" dirty="0"/>
              <a:t>appendix or other hollow </a:t>
            </a:r>
            <a:r>
              <a:rPr lang="en-US" dirty="0" err="1"/>
              <a:t>viscus</a:t>
            </a:r>
            <a:r>
              <a:rPr lang="en-US" dirty="0"/>
              <a:t> perforates </a:t>
            </a:r>
            <a:r>
              <a:rPr lang="en-US" dirty="0" smtClean="0"/>
              <a:t>before </a:t>
            </a:r>
            <a:r>
              <a:rPr lang="en-US" dirty="0" err="1" smtClean="0"/>
              <a:t>localisation</a:t>
            </a:r>
            <a:r>
              <a:rPr lang="en-US" dirty="0" smtClean="0"/>
              <a:t> </a:t>
            </a:r>
            <a:r>
              <a:rPr lang="en-US" dirty="0"/>
              <a:t>has taken place, there will be an efflux </a:t>
            </a:r>
            <a:r>
              <a:rPr lang="en-US" dirty="0" smtClean="0"/>
              <a:t>of contents </a:t>
            </a:r>
            <a:r>
              <a:rPr lang="en-US" dirty="0"/>
              <a:t>into the peritoneal cavity, which may spread </a:t>
            </a:r>
            <a:r>
              <a:rPr lang="en-US" dirty="0" smtClean="0"/>
              <a:t>over a </a:t>
            </a:r>
            <a:r>
              <a:rPr lang="en-US" dirty="0"/>
              <a:t>large area almost </a:t>
            </a:r>
            <a:r>
              <a:rPr lang="en-US" dirty="0" smtClean="0"/>
              <a:t>instantaneously.</a:t>
            </a:r>
          </a:p>
          <a:p>
            <a:r>
              <a:rPr lang="en-US" dirty="0" smtClean="0"/>
              <a:t>2)Stimulation </a:t>
            </a:r>
            <a:r>
              <a:rPr lang="en-US" dirty="0"/>
              <a:t>of peristalsis by the ingestion of food or </a:t>
            </a:r>
            <a:r>
              <a:rPr lang="en-US" dirty="0" smtClean="0"/>
              <a:t>even water </a:t>
            </a:r>
            <a:r>
              <a:rPr lang="en-US" dirty="0"/>
              <a:t>hinders </a:t>
            </a:r>
            <a:r>
              <a:rPr lang="en-US" dirty="0" err="1"/>
              <a:t>localisation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951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92688"/>
          </a:xfrm>
        </p:spPr>
        <p:txBody>
          <a:bodyPr/>
          <a:lstStyle/>
          <a:p>
            <a:r>
              <a:rPr lang="en-US" sz="2800" dirty="0"/>
              <a:t>3) The virulence of the infecting organism may be so great </a:t>
            </a:r>
            <a:r>
              <a:rPr lang="en-US" sz="2800" dirty="0" smtClean="0"/>
              <a:t>as to </a:t>
            </a:r>
            <a:r>
              <a:rPr lang="en-US" sz="2800" dirty="0"/>
              <a:t>render the </a:t>
            </a:r>
            <a:r>
              <a:rPr lang="en-US" sz="2800" dirty="0" smtClean="0"/>
              <a:t>localization </a:t>
            </a:r>
            <a:r>
              <a:rPr lang="en-US" sz="2800" dirty="0"/>
              <a:t>of infection difficult or </a:t>
            </a:r>
            <a:r>
              <a:rPr lang="en-US" sz="2800" dirty="0" smtClean="0"/>
              <a:t>impossible.</a:t>
            </a:r>
          </a:p>
          <a:p>
            <a:r>
              <a:rPr lang="en-US" sz="2800" dirty="0"/>
              <a:t>4) Young children have a small </a:t>
            </a:r>
            <a:r>
              <a:rPr lang="en-US" sz="2800" dirty="0" err="1"/>
              <a:t>omentum</a:t>
            </a:r>
            <a:r>
              <a:rPr lang="en-US" sz="2800" dirty="0"/>
              <a:t>, which is less </a:t>
            </a:r>
            <a:r>
              <a:rPr lang="en-US" sz="2800" dirty="0" smtClean="0"/>
              <a:t>effective in localizing </a:t>
            </a:r>
            <a:r>
              <a:rPr lang="en-US" sz="2800" dirty="0"/>
              <a:t>infection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5) Disruption of </a:t>
            </a:r>
            <a:r>
              <a:rPr lang="en-US" sz="2800" dirty="0" smtClean="0"/>
              <a:t>localized </a:t>
            </a:r>
            <a:r>
              <a:rPr lang="en-US" sz="2800" dirty="0"/>
              <a:t>collections may occur with </a:t>
            </a:r>
            <a:r>
              <a:rPr lang="en-US" sz="2800" dirty="0" smtClean="0"/>
              <a:t>injudicious handling</a:t>
            </a:r>
            <a:r>
              <a:rPr lang="en-US" sz="2800" dirty="0"/>
              <a:t>, e.g. appendix mass or </a:t>
            </a:r>
            <a:r>
              <a:rPr lang="en-US" sz="2800" dirty="0" err="1"/>
              <a:t>pericolic</a:t>
            </a:r>
            <a:r>
              <a:rPr lang="en-US" sz="2800" dirty="0"/>
              <a:t> abscess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6)Deficient </a:t>
            </a:r>
            <a:r>
              <a:rPr lang="en-US" sz="2800" dirty="0"/>
              <a:t>natural resistance (‘immune deficiency’) may </a:t>
            </a:r>
            <a:r>
              <a:rPr lang="en-US" sz="2800" dirty="0" smtClean="0"/>
              <a:t>result from </a:t>
            </a:r>
            <a:r>
              <a:rPr lang="en-US" sz="2800" dirty="0"/>
              <a:t>use of drugs (e.g. steroids), disease (e.g. acquired </a:t>
            </a:r>
            <a:r>
              <a:rPr lang="en-US" sz="2800" dirty="0" smtClean="0"/>
              <a:t>immune deficiency </a:t>
            </a:r>
            <a:r>
              <a:rPr lang="en-US" sz="2800" dirty="0"/>
              <a:t>syndrome (AIDS)) or old age. 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7772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+mn-ea"/>
                <a:cs typeface="+mn-cs"/>
              </a:rPr>
              <a:t>SIGNS AND SYMPTOMS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600" dirty="0" smtClean="0"/>
              <a:t>Respiratory distress (tachypnea, grunting, cyanosis, use of accessory muscles – cardinal sign • Scaphoid abdomen • Increased chest wall diameter • Bowel sound heard in chest with decreased/absent breath sounds on side of hernia • Shifting of apex beat contralateral side of hernia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1814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Diagnosis of Intra-abdominal infection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FF00"/>
                </a:solidFill>
              </a:rPr>
              <a:t>Clinical History:</a:t>
            </a:r>
          </a:p>
          <a:p>
            <a:pPr lvl="1" eaLnBrk="1" hangingPunct="1">
              <a:defRPr/>
            </a:pPr>
            <a:r>
              <a:rPr lang="en-US" sz="2400" dirty="0" smtClean="0"/>
              <a:t>Abdominal Pain:  - </a:t>
            </a:r>
            <a:r>
              <a:rPr lang="en-US" sz="2000" dirty="0" smtClean="0"/>
              <a:t>location (changes)/ character (changes)/intensity</a:t>
            </a:r>
          </a:p>
          <a:p>
            <a:pPr lvl="2" eaLnBrk="1" hangingPunct="1">
              <a:defRPr/>
            </a:pPr>
            <a:r>
              <a:rPr lang="en-US" sz="2000" dirty="0" smtClean="0"/>
              <a:t>Visceral pain – due to distention or traction of hallow </a:t>
            </a:r>
            <a:r>
              <a:rPr lang="en-US" sz="2000" dirty="0" err="1" smtClean="0"/>
              <a:t>viscus</a:t>
            </a:r>
            <a:endParaRPr lang="en-US" sz="2000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	- dull, poorly localized, </a:t>
            </a:r>
            <a:r>
              <a:rPr lang="en-US" sz="2000" dirty="0" err="1" smtClean="0"/>
              <a:t>crampy</a:t>
            </a:r>
            <a:endParaRPr lang="en-US" sz="2000" dirty="0" smtClean="0"/>
          </a:p>
          <a:p>
            <a:pPr lvl="2" eaLnBrk="1" hangingPunct="1">
              <a:defRPr/>
            </a:pPr>
            <a:r>
              <a:rPr lang="en-US" sz="2000" dirty="0" smtClean="0"/>
              <a:t>Somatic pain – well localized, pain sensitive to stretch, light touch and cutting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	- associated w/ tenderness and involuntary muscle spasm</a:t>
            </a:r>
          </a:p>
          <a:p>
            <a:pPr lvl="2" eaLnBrk="1" hangingPunct="1">
              <a:defRPr/>
            </a:pPr>
            <a:r>
              <a:rPr lang="en-US" sz="2000" dirty="0" smtClean="0"/>
              <a:t>Dual mechanism of pain:</a:t>
            </a:r>
          </a:p>
          <a:p>
            <a:pPr lvl="2" eaLnBrk="1" hangingPunct="1">
              <a:defRPr/>
            </a:pPr>
            <a:r>
              <a:rPr lang="en-US" sz="2000" dirty="0"/>
              <a:t>The pathognomonic signs are </a:t>
            </a:r>
            <a:r>
              <a:rPr lang="en-US" sz="2000" dirty="0" smtClean="0"/>
              <a:t>localized guarding </a:t>
            </a:r>
            <a:r>
              <a:rPr lang="en-US" sz="2000" dirty="0"/>
              <a:t>(involuntary abdominal wall contraction to </a:t>
            </a:r>
            <a:r>
              <a:rPr lang="en-US" sz="2000" dirty="0" smtClean="0"/>
              <a:t>protect the </a:t>
            </a:r>
            <a:r>
              <a:rPr lang="en-US" sz="2000" dirty="0" err="1"/>
              <a:t>viscus</a:t>
            </a:r>
            <a:r>
              <a:rPr lang="en-US" sz="2000" dirty="0"/>
              <a:t> from the examining hand), a positive ‘release’ </a:t>
            </a:r>
            <a:r>
              <a:rPr lang="en-US" sz="2000" dirty="0" smtClean="0"/>
              <a:t>sign (rebound </a:t>
            </a:r>
            <a:r>
              <a:rPr lang="en-US" sz="2000" dirty="0"/>
              <a:t>tenderness) and, sometimes, rigidity (involuntary </a:t>
            </a:r>
            <a:r>
              <a:rPr lang="en-US" sz="2000" dirty="0" smtClean="0"/>
              <a:t>constant contraction </a:t>
            </a:r>
            <a:r>
              <a:rPr lang="en-US" sz="2000" dirty="0"/>
              <a:t>of the abdominal wall over the inflamed </a:t>
            </a:r>
            <a:r>
              <a:rPr lang="en-US" sz="2000" dirty="0" err="1"/>
              <a:t>parietes</a:t>
            </a:r>
            <a:r>
              <a:rPr lang="en-US" sz="2000" dirty="0"/>
              <a:t>).</a:t>
            </a:r>
          </a:p>
          <a:p>
            <a:pPr lvl="2" eaLnBrk="1" hangingPunct="1">
              <a:defRPr/>
            </a:pPr>
            <a:r>
              <a:rPr lang="en-US" sz="2000" dirty="0"/>
              <a:t>If inflammation arises under the diaphragm, shoulder </a:t>
            </a:r>
            <a:r>
              <a:rPr lang="en-US" sz="2000" dirty="0" smtClean="0"/>
              <a:t>tip (‘</a:t>
            </a:r>
            <a:r>
              <a:rPr lang="en-US" sz="2000" dirty="0"/>
              <a:t>phrenic’) pain may be felt as the pain is referred to the C5 dermatome</a:t>
            </a:r>
            <a:r>
              <a:rPr lang="en-US" sz="2000" dirty="0" smtClean="0"/>
              <a:t>.</a:t>
            </a:r>
          </a:p>
          <a:p>
            <a:pPr lvl="1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Length of time </a:t>
            </a:r>
            <a:r>
              <a:rPr lang="en-US" sz="2400" dirty="0" err="1">
                <a:solidFill>
                  <a:srgbClr val="FFFFFF"/>
                </a:solidFill>
              </a:rPr>
              <a:t>pt</a:t>
            </a:r>
            <a:r>
              <a:rPr lang="en-US" sz="2400" dirty="0">
                <a:solidFill>
                  <a:srgbClr val="FFFFFF"/>
                </a:solidFill>
              </a:rPr>
              <a:t> is ill</a:t>
            </a:r>
          </a:p>
          <a:p>
            <a:pPr lvl="1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Chills and fever, anorexia, N/V, ileus</a:t>
            </a:r>
          </a:p>
          <a:p>
            <a:pPr lvl="2" eaLnBrk="1" hangingPunct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137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cases of pelvic peritonitis arising from an inflamed appendix in the pelvic position or from </a:t>
            </a:r>
            <a:r>
              <a:rPr lang="en-US" dirty="0" err="1"/>
              <a:t>salpingitis</a:t>
            </a:r>
            <a:r>
              <a:rPr lang="en-US" dirty="0"/>
              <a:t>, the </a:t>
            </a:r>
            <a:r>
              <a:rPr lang="en-US" dirty="0" smtClean="0"/>
              <a:t>abdominal signs are often slight; there may be deep tenderness of one or both lower quadrants alone, but a rectal or vaginal examination reveals marked tenderness of the pelvic peritoneum.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446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9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EEC94"/>
                </a:solidFill>
              </a:rPr>
              <a:t>Diagnosis of Intra-abdominal infection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978896" cy="525658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Laboratory test:</a:t>
            </a:r>
          </a:p>
          <a:p>
            <a:pPr algn="l"/>
            <a:r>
              <a:rPr lang="en-US" dirty="0" smtClean="0"/>
              <a:t>CBC / Differential count</a:t>
            </a:r>
          </a:p>
          <a:p>
            <a:pPr algn="l"/>
            <a:r>
              <a:rPr lang="en-US" dirty="0" smtClean="0"/>
              <a:t>Serum electrolyte/</a:t>
            </a:r>
            <a:r>
              <a:rPr lang="en-US" dirty="0" err="1" smtClean="0"/>
              <a:t>creatinine</a:t>
            </a:r>
            <a:r>
              <a:rPr lang="en-US" dirty="0" smtClean="0"/>
              <a:t>/liver profile/amylase</a:t>
            </a:r>
          </a:p>
          <a:p>
            <a:pPr algn="l"/>
            <a:r>
              <a:rPr lang="en-US" dirty="0" smtClean="0"/>
              <a:t>Radiological techniques:</a:t>
            </a:r>
          </a:p>
          <a:p>
            <a:pPr algn="l"/>
            <a:r>
              <a:rPr lang="en-US" dirty="0" smtClean="0"/>
              <a:t>FPA :   a) </a:t>
            </a:r>
            <a:r>
              <a:rPr lang="en-US" dirty="0" err="1" smtClean="0"/>
              <a:t>pneumoperitoneum</a:t>
            </a:r>
            <a:endParaRPr lang="en-US" dirty="0" smtClean="0"/>
          </a:p>
          <a:p>
            <a:pPr algn="l"/>
            <a:r>
              <a:rPr lang="en-US" dirty="0" smtClean="0"/>
              <a:t>	     b) intestinal </a:t>
            </a:r>
            <a:r>
              <a:rPr lang="en-US" dirty="0" err="1" smtClean="0"/>
              <a:t>pneumatosis</a:t>
            </a:r>
            <a:endParaRPr lang="en-US" dirty="0" smtClean="0"/>
          </a:p>
          <a:p>
            <a:pPr algn="l"/>
            <a:r>
              <a:rPr lang="en-US" dirty="0" smtClean="0"/>
              <a:t>	     c) bowel obstruction</a:t>
            </a:r>
          </a:p>
          <a:p>
            <a:pPr algn="l"/>
            <a:r>
              <a:rPr lang="en-US" dirty="0" smtClean="0"/>
              <a:t>	     d) widening of the space between     </a:t>
            </a:r>
          </a:p>
          <a:p>
            <a:pPr algn="l"/>
            <a:r>
              <a:rPr lang="en-US" dirty="0" smtClean="0"/>
              <a:t>                 loops</a:t>
            </a:r>
          </a:p>
          <a:p>
            <a:pPr algn="l"/>
            <a:r>
              <a:rPr lang="en-US" dirty="0" smtClean="0"/>
              <a:t>	     e) mass effect – indicative of abscess</a:t>
            </a:r>
          </a:p>
          <a:p>
            <a:pPr algn="l"/>
            <a:r>
              <a:rPr lang="en-US" dirty="0" smtClean="0"/>
              <a:t>	      f) obliterated psoas shadow</a:t>
            </a:r>
          </a:p>
          <a:p>
            <a:pPr algn="l"/>
            <a:r>
              <a:rPr lang="en-US" dirty="0" smtClean="0"/>
              <a:t>Use of contrast material (barium, water soluble)</a:t>
            </a:r>
          </a:p>
          <a:p>
            <a:pPr algn="l"/>
            <a:r>
              <a:rPr lang="en-US" dirty="0" smtClean="0"/>
              <a:t>If suspecting for abscess:</a:t>
            </a:r>
          </a:p>
          <a:p>
            <a:pPr algn="l"/>
            <a:r>
              <a:rPr lang="en-US" dirty="0" smtClean="0"/>
              <a:t>Ultrasonography and CT scan  - diagnostic and therapeutic</a:t>
            </a:r>
          </a:p>
          <a:p>
            <a:pPr algn="l"/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5652120" y="908720"/>
            <a:ext cx="3034680" cy="4176464"/>
          </a:xfrm>
        </p:spPr>
        <p:txBody>
          <a:bodyPr>
            <a:normAutofit fontScale="62500" lnSpcReduction="20000"/>
          </a:bodyPr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1"/>
            <a:ext cx="28803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كسهم مستقيم 2"/>
          <p:cNvCxnSpPr/>
          <p:nvPr/>
        </p:nvCxnSpPr>
        <p:spPr bwMode="auto">
          <a:xfrm>
            <a:off x="3635896" y="2780928"/>
            <a:ext cx="2520280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121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56584"/>
          </a:xfrm>
        </p:spPr>
        <p:txBody>
          <a:bodyPr/>
          <a:lstStyle/>
          <a:p>
            <a:r>
              <a:rPr lang="en-US" sz="2800" dirty="0" smtClean="0"/>
              <a:t>1</a:t>
            </a:r>
            <a:r>
              <a:rPr lang="en-US" sz="2800" dirty="0"/>
              <a:t>) Correction of fluid loss and circulating volume. The plasma volume must be restored and </a:t>
            </a:r>
            <a:r>
              <a:rPr lang="en-US" sz="2800" dirty="0" smtClean="0"/>
              <a:t>electrolyte concentrations </a:t>
            </a:r>
            <a:r>
              <a:rPr lang="en-US" sz="2800" dirty="0"/>
              <a:t>corrected. Fluid balance should be </a:t>
            </a:r>
            <a:r>
              <a:rPr lang="en-US" sz="2800" dirty="0" smtClean="0"/>
              <a:t>monitored and </a:t>
            </a:r>
            <a:r>
              <a:rPr lang="en-US" sz="2800" dirty="0"/>
              <a:t>pre-existent and ongoing losses </a:t>
            </a:r>
            <a:r>
              <a:rPr lang="en-US" sz="2800" dirty="0" smtClean="0"/>
              <a:t>corrected.</a:t>
            </a:r>
          </a:p>
          <a:p>
            <a:r>
              <a:rPr lang="en-US" sz="2800" dirty="0"/>
              <a:t>2) Urinary </a:t>
            </a:r>
            <a:r>
              <a:rPr lang="en-US" sz="2800" dirty="0" smtClean="0"/>
              <a:t>catheterization </a:t>
            </a:r>
            <a:r>
              <a:rPr lang="en-US" sz="2800" dirty="0"/>
              <a:t>± </a:t>
            </a:r>
            <a:r>
              <a:rPr lang="en-US" sz="2800" dirty="0" smtClean="0"/>
              <a:t>gastrointestinal decompression.</a:t>
            </a:r>
          </a:p>
          <a:p>
            <a:r>
              <a:rPr lang="en-US" sz="2800" dirty="0" smtClean="0"/>
              <a:t>3) Antibiotic therapy: Administration </a:t>
            </a:r>
            <a:r>
              <a:rPr lang="en-US" sz="2800" dirty="0"/>
              <a:t>of parenteral broad-spectrum (aerobic </a:t>
            </a:r>
            <a:r>
              <a:rPr lang="en-US" sz="2800" dirty="0" smtClean="0"/>
              <a:t>and anaerobic</a:t>
            </a:r>
            <a:r>
              <a:rPr lang="en-US" sz="2800" dirty="0"/>
              <a:t>) antibiotics prevents the multiplication of </a:t>
            </a:r>
            <a:r>
              <a:rPr lang="en-US" sz="2800" dirty="0" smtClean="0"/>
              <a:t>bacteria and </a:t>
            </a:r>
            <a:r>
              <a:rPr lang="en-US" sz="2800" dirty="0"/>
              <a:t>the release of endotoxins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4) Analgesia: The </a:t>
            </a:r>
            <a:r>
              <a:rPr lang="en-US" sz="2800" dirty="0"/>
              <a:t>patient should be nursed in the sitting-up position </a:t>
            </a:r>
            <a:r>
              <a:rPr lang="en-US" sz="2800" dirty="0" smtClean="0"/>
              <a:t>and must </a:t>
            </a:r>
            <a:r>
              <a:rPr lang="en-US" sz="2800" dirty="0"/>
              <a:t>be relieved of pain before and after operation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029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Specific treatment of the cause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Depending on the underlying causes , in </a:t>
            </a:r>
            <a:r>
              <a:rPr lang="en-US" dirty="0"/>
              <a:t>the majority of  </a:t>
            </a:r>
            <a:r>
              <a:rPr lang="en-US" dirty="0" smtClean="0"/>
              <a:t>cases ; early </a:t>
            </a:r>
            <a:r>
              <a:rPr lang="en-US" dirty="0"/>
              <a:t>surgical </a:t>
            </a:r>
            <a:r>
              <a:rPr lang="en-US" dirty="0" smtClean="0"/>
              <a:t>intervention is </a:t>
            </a:r>
            <a:r>
              <a:rPr lang="en-US" dirty="0"/>
              <a:t>to be preferred to a ‘wait and see’ policy </a:t>
            </a:r>
            <a:r>
              <a:rPr lang="en-US" dirty="0" smtClean="0"/>
              <a:t>assuming that </a:t>
            </a:r>
            <a:r>
              <a:rPr lang="en-US" dirty="0"/>
              <a:t>the patient is fit for </a:t>
            </a:r>
            <a:r>
              <a:rPr lang="en-US" dirty="0" smtClean="0"/>
              <a:t>anesthesia </a:t>
            </a:r>
            <a:r>
              <a:rPr lang="en-US" dirty="0"/>
              <a:t>and that resuscitation </a:t>
            </a:r>
            <a:r>
              <a:rPr lang="en-US" dirty="0" smtClean="0"/>
              <a:t>has resulted </a:t>
            </a:r>
            <a:r>
              <a:rPr lang="en-US" dirty="0"/>
              <a:t>in a satisfactory restitution of normal body physiology </a:t>
            </a:r>
            <a:r>
              <a:rPr lang="en-US" dirty="0" smtClean="0"/>
              <a:t>.</a:t>
            </a:r>
          </a:p>
          <a:p>
            <a:r>
              <a:rPr lang="en-US" dirty="0"/>
              <a:t>usually within a few </a:t>
            </a:r>
            <a:r>
              <a:rPr lang="en-US" dirty="0" smtClean="0"/>
              <a:t>hours.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392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r>
              <a:rPr lang="en-US" dirty="0" smtClean="0"/>
              <a:t>Surgery is </a:t>
            </a:r>
            <a:r>
              <a:rPr lang="en-US" dirty="0"/>
              <a:t>directed to removing (or diverting) the cause and </a:t>
            </a:r>
            <a:r>
              <a:rPr lang="en-US" dirty="0" smtClean="0"/>
              <a:t>subsequent adequate </a:t>
            </a:r>
            <a:r>
              <a:rPr lang="en-US" dirty="0"/>
              <a:t>peritoneal lavage ± drainage. In operations for </a:t>
            </a:r>
            <a:r>
              <a:rPr lang="en-US" dirty="0" err="1" smtClean="0"/>
              <a:t>generalised</a:t>
            </a:r>
            <a:r>
              <a:rPr lang="en-US" dirty="0" smtClean="0"/>
              <a:t> peritonitis </a:t>
            </a:r>
            <a:r>
              <a:rPr lang="en-US" dirty="0"/>
              <a:t>it is essential that, after the cause has been </a:t>
            </a:r>
            <a:r>
              <a:rPr lang="en-US" dirty="0" smtClean="0"/>
              <a:t>dealt with</a:t>
            </a:r>
            <a:r>
              <a:rPr lang="en-US" dirty="0"/>
              <a:t>, the whole peritoneal cavity is explored with the </a:t>
            </a:r>
            <a:r>
              <a:rPr lang="en-US" dirty="0" smtClean="0"/>
              <a:t>sucker and</a:t>
            </a:r>
            <a:r>
              <a:rPr lang="en-US" dirty="0"/>
              <a:t>, if necessary, mopped dry until all </a:t>
            </a:r>
            <a:r>
              <a:rPr lang="en-US" dirty="0" err="1"/>
              <a:t>seropurulent</a:t>
            </a:r>
            <a:r>
              <a:rPr lang="en-US" dirty="0"/>
              <a:t> exudate </a:t>
            </a:r>
            <a:r>
              <a:rPr lang="en-US" dirty="0" smtClean="0"/>
              <a:t>is removed</a:t>
            </a:r>
            <a:r>
              <a:rPr lang="en-US" dirty="0"/>
              <a:t>. The use of a large volume of saline (typically 3 </a:t>
            </a:r>
            <a:r>
              <a:rPr lang="en-US" dirty="0" err="1" smtClean="0"/>
              <a:t>litres</a:t>
            </a:r>
            <a:r>
              <a:rPr lang="en-US" dirty="0" smtClean="0"/>
              <a:t>) containing </a:t>
            </a:r>
            <a:r>
              <a:rPr lang="en-US" dirty="0"/>
              <a:t>dissolved antiseptic or antibiotic has been shown </a:t>
            </a:r>
            <a:r>
              <a:rPr lang="en-US" dirty="0" smtClean="0"/>
              <a:t>to be effective.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446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and complications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/>
          <a:lstStyle/>
          <a:p>
            <a:r>
              <a:rPr lang="en-US" sz="2800" dirty="0"/>
              <a:t>With modern treatment, diffuse peritonitis carries a </a:t>
            </a:r>
            <a:r>
              <a:rPr lang="en-US" sz="2800" dirty="0" smtClean="0"/>
              <a:t>mortality rate </a:t>
            </a:r>
            <a:r>
              <a:rPr lang="en-US" sz="2800" dirty="0"/>
              <a:t>of about 10 per cent reflecting the degree and duration </a:t>
            </a:r>
            <a:r>
              <a:rPr lang="en-US" sz="2800" dirty="0" smtClean="0"/>
              <a:t>of peritoneal </a:t>
            </a:r>
            <a:r>
              <a:rPr lang="en-US" sz="2800" dirty="0"/>
              <a:t>contamination, age and fitness of the patient and the nature of the underlying </a:t>
            </a:r>
            <a:r>
              <a:rPr lang="en-US" sz="2800" dirty="0" smtClean="0"/>
              <a:t>cause.</a:t>
            </a:r>
          </a:p>
          <a:p>
            <a:r>
              <a:rPr lang="en-US" sz="2800" dirty="0"/>
              <a:t>With appropriate treatment, </a:t>
            </a:r>
            <a:r>
              <a:rPr lang="en-US" sz="2800" dirty="0" err="1"/>
              <a:t>localised</a:t>
            </a:r>
            <a:r>
              <a:rPr lang="en-US" sz="2800" dirty="0"/>
              <a:t> peritonitis </a:t>
            </a:r>
            <a:r>
              <a:rPr lang="en-US" sz="2800" dirty="0" smtClean="0"/>
              <a:t>usually resolves</a:t>
            </a:r>
            <a:r>
              <a:rPr lang="en-US" sz="2800" dirty="0"/>
              <a:t>; in about 20 per cent of cases, an abscess follows.</a:t>
            </a:r>
          </a:p>
          <a:p>
            <a:r>
              <a:rPr lang="en-US" sz="2800" dirty="0"/>
              <a:t>Infrequently, </a:t>
            </a:r>
            <a:r>
              <a:rPr lang="en-US" sz="2800" dirty="0" err="1"/>
              <a:t>localised</a:t>
            </a:r>
            <a:r>
              <a:rPr lang="en-US" sz="2800" dirty="0"/>
              <a:t> peritonitis becomes diffuse. </a:t>
            </a:r>
            <a:r>
              <a:rPr lang="en-US" sz="2800" dirty="0" smtClean="0"/>
              <a:t>Conversely, in </a:t>
            </a:r>
            <a:r>
              <a:rPr lang="en-US" sz="2800" dirty="0" err="1"/>
              <a:t>favourable</a:t>
            </a:r>
            <a:r>
              <a:rPr lang="en-US" sz="2800" dirty="0"/>
              <a:t> circumstances, diffuse peritonitis can </a:t>
            </a:r>
            <a:r>
              <a:rPr lang="en-US" sz="2800" dirty="0" smtClean="0"/>
              <a:t>become </a:t>
            </a:r>
            <a:r>
              <a:rPr lang="en-US" sz="2800" dirty="0" err="1" smtClean="0"/>
              <a:t>localised</a:t>
            </a:r>
            <a:r>
              <a:rPr lang="en-US" sz="2800" dirty="0"/>
              <a:t>, most frequently in the pelvis or at multiple sites </a:t>
            </a:r>
            <a:r>
              <a:rPr lang="en-US" sz="2800" dirty="0" smtClean="0"/>
              <a:t>within the </a:t>
            </a:r>
            <a:r>
              <a:rPr lang="en-US" sz="2800" dirty="0"/>
              <a:t>abdominal cavity.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1456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69674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2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latin typeface="Arial" pitchFamily="34" charset="0"/>
              </a:rPr>
              <a:t>Intra-abdominal Abscess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Accumulation of pus in intra-peritoneal spaces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3200" smtClean="0"/>
              <a:t>Associated w/ primary peritonitis</a:t>
            </a:r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endParaRPr lang="en-US" sz="3200" smtClean="0"/>
          </a:p>
          <a:p>
            <a:pPr marL="990600" lvl="1" indent="-533400" eaLnBrk="1" hangingPunct="1">
              <a:buFont typeface="Wingdings" pitchFamily="2" charset="2"/>
              <a:buAutoNum type="arabicPeriod" startAt="2"/>
              <a:defRPr/>
            </a:pPr>
            <a:r>
              <a:rPr lang="en-US" sz="3200" smtClean="0"/>
              <a:t>Associated w/ secondary peritonitis</a:t>
            </a:r>
          </a:p>
        </p:txBody>
      </p:sp>
    </p:spTree>
    <p:extLst>
      <p:ext uri="{BB962C8B-B14F-4D97-AF65-F5344CB8AC3E}">
        <p14:creationId xmlns:p14="http://schemas.microsoft.com/office/powerpoint/2010/main" val="32070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PRESENTATION 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 smtClean="0"/>
              <a:t>Often right side • Regurgitation • Vomiting(intestinal obstruction) • Incarceration of intestine • ischemia sepsis and shock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5506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CAN WE SUSPECT?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r>
              <a:rPr lang="en-US" sz="2000" dirty="0">
                <a:solidFill>
                  <a:srgbClr val="FFFF00"/>
                </a:solidFill>
                <a:latin typeface="Futura-Book"/>
              </a:rPr>
              <a:t>Symptoms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Malaise, lethargy – failure to recover from surgery </a:t>
            </a:r>
            <a:r>
              <a:rPr lang="en-US" sz="2000" dirty="0" smtClean="0">
                <a:solidFill>
                  <a:srgbClr val="FFFF00"/>
                </a:solidFill>
                <a:latin typeface="Futura-Book"/>
              </a:rPr>
              <a:t>as expected</a:t>
            </a:r>
            <a:endParaRPr lang="en-US" sz="2000" dirty="0">
              <a:solidFill>
                <a:srgbClr val="FFFF00"/>
              </a:solidFill>
              <a:latin typeface="Futura-Book"/>
            </a:endParaRP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Anorexia and weight loss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Sweats ± rigors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Abdominal/pelvic pain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Symptoms from local irritation, e.g. shoulder tip/hiccoughs</a:t>
            </a:r>
          </a:p>
          <a:p>
            <a:r>
              <a:rPr lang="en-US" sz="2000" dirty="0">
                <a:solidFill>
                  <a:srgbClr val="FFFF00"/>
                </a:solidFill>
                <a:latin typeface="Futura-Book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Futura-Book"/>
              </a:rPr>
              <a:t>subphrenic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), </a:t>
            </a:r>
            <a:r>
              <a:rPr lang="en-US" sz="2000" dirty="0" err="1">
                <a:solidFill>
                  <a:srgbClr val="FFFF00"/>
                </a:solidFill>
                <a:latin typeface="Futura-Book"/>
              </a:rPr>
              <a:t>diarrhoea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 and mucus (pelvic), nausea and</a:t>
            </a:r>
          </a:p>
          <a:p>
            <a:r>
              <a:rPr lang="en-US" sz="2000" dirty="0">
                <a:solidFill>
                  <a:srgbClr val="FFFF00"/>
                </a:solidFill>
                <a:latin typeface="Futura-Book"/>
              </a:rPr>
              <a:t>vomiting (any upper abdominal)</a:t>
            </a:r>
          </a:p>
          <a:p>
            <a:r>
              <a:rPr lang="en-US" sz="2000" dirty="0">
                <a:solidFill>
                  <a:srgbClr val="FFFF00"/>
                </a:solidFill>
                <a:latin typeface="Futura-Book"/>
              </a:rPr>
              <a:t>Signs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Increased temperature and pulse ± swinging pyrexia</a:t>
            </a:r>
          </a:p>
          <a:p>
            <a:r>
              <a:rPr lang="en-US" sz="2000" dirty="0">
                <a:solidFill>
                  <a:srgbClr val="FFFF00"/>
                </a:solidFill>
                <a:latin typeface="ZapfDingbatsSt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Futura-Book"/>
              </a:rPr>
              <a:t>Localised</a:t>
            </a:r>
            <a:r>
              <a:rPr lang="en-US" sz="2000" dirty="0">
                <a:solidFill>
                  <a:srgbClr val="FFFF00"/>
                </a:solidFill>
                <a:latin typeface="Futura-Book"/>
              </a:rPr>
              <a:t> abdominal tenderness ± mass (including on pelvic</a:t>
            </a:r>
          </a:p>
          <a:p>
            <a:r>
              <a:rPr lang="en-US" sz="2000" dirty="0">
                <a:solidFill>
                  <a:srgbClr val="FFFF00"/>
                </a:solidFill>
                <a:latin typeface="Futura-Book"/>
              </a:rPr>
              <a:t>exam)</a:t>
            </a:r>
            <a:endParaRPr lang="ar-IQ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4013"/>
            <a:ext cx="86868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pitchFamily="34" charset="0"/>
              </a:rPr>
              <a:t>Management of Intra-abdominal Infection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6096000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/>
              <a:defRPr/>
            </a:pPr>
            <a:r>
              <a:rPr lang="en-US" b="1" smtClean="0">
                <a:solidFill>
                  <a:srgbClr val="00FF00"/>
                </a:solidFill>
              </a:rPr>
              <a:t>Left subphrenic abscess: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Most common variety of upper abd. abscess after peritonitis or leakage from a viscus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Splenectomy / pancreatitis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S/Sx:		</a:t>
            </a:r>
            <a:r>
              <a:rPr lang="en-US" sz="2400" smtClean="0"/>
              <a:t>- costal tenderness of the left</a:t>
            </a:r>
          </a:p>
          <a:p>
            <a:pPr marL="2209800" lvl="4" indent="-381000" eaLnBrk="1" hangingPunct="1">
              <a:buFont typeface="Wingdings" pitchFamily="2" charset="2"/>
              <a:buNone/>
              <a:defRPr/>
            </a:pPr>
            <a:r>
              <a:rPr lang="en-US" sz="2400" smtClean="0"/>
              <a:t>			(+) Kehr’s sign</a:t>
            </a:r>
          </a:p>
          <a:p>
            <a:pPr marL="2209800" lvl="4" indent="-381000" eaLnBrk="1" hangingPunct="1">
              <a:buFont typeface="Wingdings" pitchFamily="2" charset="2"/>
              <a:buNone/>
              <a:defRPr/>
            </a:pPr>
            <a:r>
              <a:rPr lang="en-US" sz="2400" smtClean="0"/>
              <a:t>			(+) left pleural effusion</a:t>
            </a:r>
          </a:p>
          <a:p>
            <a:pPr marL="2209800" lvl="4" indent="-381000" eaLnBrk="1" hangingPunct="1">
              <a:buFont typeface="Wingdings" pitchFamily="2" charset="2"/>
              <a:buNone/>
              <a:defRPr/>
            </a:pPr>
            <a:r>
              <a:rPr lang="en-US" sz="2400" smtClean="0"/>
              <a:t>		- limitation of diaphragmatic motion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Tx:	</a:t>
            </a:r>
            <a:r>
              <a:rPr lang="en-US" sz="2400" smtClean="0"/>
              <a:t>- drained posteriorly through the bed of the12</a:t>
            </a:r>
            <a:r>
              <a:rPr lang="en-US" sz="2400" baseline="30000" smtClean="0"/>
              <a:t>th</a:t>
            </a:r>
            <a:r>
              <a:rPr lang="en-US" sz="2400" smtClean="0"/>
              <a:t> rib</a:t>
            </a:r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r>
              <a:rPr lang="en-US" sz="2400" smtClean="0"/>
              <a:t>		- extraperitoneal approach (lateral extraserous route)</a:t>
            </a:r>
          </a:p>
        </p:txBody>
      </p:sp>
    </p:spTree>
    <p:extLst>
      <p:ext uri="{BB962C8B-B14F-4D97-AF65-F5344CB8AC3E}">
        <p14:creationId xmlns:p14="http://schemas.microsoft.com/office/powerpoint/2010/main" val="121791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2"/>
              <a:defRPr/>
            </a:pPr>
            <a:r>
              <a:rPr lang="en-US" sz="2800" b="1" dirty="0">
                <a:solidFill>
                  <a:srgbClr val="00FF00"/>
                </a:solidFill>
                <a:latin typeface="Arial" pitchFamily="34" charset="0"/>
              </a:rPr>
              <a:t>Lesser Sac Abscess: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(L)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subhepatic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 /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subphrenic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 abscess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Complication of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dse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 of stomach, duodenum and pancreas</a:t>
            </a:r>
          </a:p>
          <a:p>
            <a:pPr marL="1371600" lvl="2" indent="-457200" eaLnBrk="1" hangingPunct="1">
              <a:buClr>
                <a:srgbClr val="CCCC00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</a:rPr>
              <a:t>Most common cause is pancreatic abscess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Sx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Midepigastric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 tenderness ----&gt; ultrasound / 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							CT scan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Tx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: 	- Approach directly at upper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</a:rPr>
              <a:t>abd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. Incision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		- Drain are placed at dependent area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</a:rPr>
              <a:t>		- Sump – suction drains </a:t>
            </a:r>
          </a:p>
          <a:p>
            <a:pPr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273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pitchFamily="34" charset="0"/>
              </a:rPr>
              <a:t>Management of Intra-abdominal Infection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r>
              <a:rPr lang="en-US" b="1" smtClean="0">
                <a:solidFill>
                  <a:srgbClr val="00FF00"/>
                </a:solidFill>
              </a:rPr>
              <a:t>Right subphrenic abscess: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mtClean="0"/>
              <a:t>Secondary to rupture of hepatic abscess &amp; post-operative complication of gastric or duodenal surgery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mtClean="0"/>
              <a:t>S/Sx: 	- Pain upper abd. (Kerh sign) / lower chest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			- Limitation of ® diaphragmatic motion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			- air fluid level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r>
              <a:rPr lang="en-US" b="1" smtClean="0">
                <a:solidFill>
                  <a:srgbClr val="00FF00"/>
                </a:solidFill>
              </a:rPr>
              <a:t>Right sub-hepatic Abscess (Morrison’s Pouch)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mtClean="0"/>
              <a:t>Due to:</a:t>
            </a:r>
          </a:p>
          <a:p>
            <a:pPr marL="1752600" lvl="3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smtClean="0"/>
              <a:t>Gastric procedure (most common)</a:t>
            </a:r>
          </a:p>
          <a:p>
            <a:pPr marL="1752600" lvl="3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smtClean="0"/>
              <a:t>Biliary surgery</a:t>
            </a:r>
          </a:p>
          <a:p>
            <a:pPr marL="1752600" lvl="3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smtClean="0"/>
              <a:t>Appendicitis</a:t>
            </a:r>
          </a:p>
          <a:p>
            <a:pPr marL="1752600" lvl="3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smtClean="0"/>
              <a:t>Colonic surgery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mtClean="0"/>
              <a:t>Right upper quadrant pain and tenderness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mtClean="0"/>
              <a:t>Ultrasound / Ct scan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AutoNum type="alphaUcPeriod" startAt="3"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43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0213"/>
            <a:ext cx="87630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pitchFamily="34" charset="0"/>
              </a:rPr>
              <a:t>Management of Intra-abdominal Infection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064125"/>
          </a:xfrm>
        </p:spPr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5"/>
              <a:defRPr/>
            </a:pPr>
            <a:r>
              <a:rPr lang="en-US" b="1" smtClean="0">
                <a:solidFill>
                  <a:srgbClr val="00FF00"/>
                </a:solidFill>
              </a:rPr>
              <a:t>Interloop Abscesses: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Multiple abscesses / loculation between loops of bowel, mesentery, abd wall &amp; omentum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Rarely involved the upper abd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Involves the pelvis (gravity)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No reliable S/Sx: has preceding signs of peritonitis w/ incomplete resolution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CT scan ---&gt; most reliable diagnostic tool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Tx: trans-peritoneal exploration </a:t>
            </a:r>
          </a:p>
        </p:txBody>
      </p:sp>
    </p:spTree>
    <p:extLst>
      <p:ext uri="{BB962C8B-B14F-4D97-AF65-F5344CB8AC3E}">
        <p14:creationId xmlns:p14="http://schemas.microsoft.com/office/powerpoint/2010/main" val="2550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0213"/>
            <a:ext cx="8991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pitchFamily="34" charset="0"/>
              </a:rPr>
              <a:t>Management of Intra-abdominal Infection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AutoNum type="alphaUcPeriod" startAt="6"/>
              <a:defRPr/>
            </a:pPr>
            <a:r>
              <a:rPr lang="en-US" sz="2800" b="1" smtClean="0">
                <a:solidFill>
                  <a:srgbClr val="00FF00"/>
                </a:solidFill>
              </a:rPr>
              <a:t>Pelvic Abscesses: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smtClean="0"/>
              <a:t>Due to:	- ruptured colonic diverticulitis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	- PID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	- Ruptured appendicitis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smtClean="0"/>
              <a:t>Drainage into the pelvis during resolution of generalized peritonitis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smtClean="0"/>
              <a:t>Sx:  	- poorly localized dull lower abd. pain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- irritation of bladder (urgency/requency)			  rectum (diarrhea/tenesmus)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smtClean="0"/>
              <a:t>Dx: 	- Ultrasound / Ct scan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- tender mass on rectal/vaginal exam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smtClean="0"/>
              <a:t>Tx: 	- Pelvic drainage (rectum/vagina)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- drainage shd. be delayed until formation of the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                    pyogenic membrane that excluded the space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552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00FF00"/>
              </a:buClr>
              <a:buFont typeface="Wingdings" pitchFamily="2" charset="2"/>
              <a:buAutoNum type="alphaUcPeriod" startAt="7"/>
              <a:defRPr/>
            </a:pPr>
            <a:r>
              <a:rPr lang="en-US" b="1" dirty="0">
                <a:solidFill>
                  <a:srgbClr val="00FF00"/>
                </a:solidFill>
              </a:rPr>
              <a:t>Retroperitoneal Abscess: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Due to:</a:t>
            </a:r>
          </a:p>
          <a:p>
            <a:pPr marL="1371600" lvl="2" indent="-457200" eaLnBrk="1" hangingPunct="1">
              <a:buClr>
                <a:srgbClr val="CCCC00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Pancreatitis</a:t>
            </a:r>
          </a:p>
          <a:p>
            <a:pPr marL="1371600" lvl="2" indent="-457200" eaLnBrk="1" hangingPunct="1">
              <a:buClr>
                <a:srgbClr val="CCCC00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Primary or secondary infection of the kidney/ureter/colon</a:t>
            </a:r>
          </a:p>
          <a:p>
            <a:pPr marL="1371600" lvl="2" indent="-457200" eaLnBrk="1" hangingPunct="1">
              <a:buClr>
                <a:srgbClr val="CCCC00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Osteomyelitis of the spine</a:t>
            </a:r>
          </a:p>
          <a:p>
            <a:pPr marL="1371600" lvl="2" indent="-457200" eaLnBrk="1" hangingPunct="1">
              <a:buClr>
                <a:srgbClr val="CCCC00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Trauma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Sx</a:t>
            </a:r>
            <a:r>
              <a:rPr lang="en-US" dirty="0">
                <a:solidFill>
                  <a:srgbClr val="FFFFFF"/>
                </a:solidFill>
              </a:rPr>
              <a:t>:  fever / tenderness over the involved site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Dx</a:t>
            </a:r>
            <a:r>
              <a:rPr lang="en-US" dirty="0">
                <a:solidFill>
                  <a:srgbClr val="FFFFFF"/>
                </a:solidFill>
              </a:rPr>
              <a:t>:  CT scan</a:t>
            </a:r>
          </a:p>
          <a:p>
            <a:pPr marL="990600" lvl="1" indent="-533400" eaLnBrk="1" hangingPunct="1">
              <a:buClr>
                <a:srgbClr val="FEEC94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Tx</a:t>
            </a:r>
            <a:r>
              <a:rPr lang="en-US" dirty="0">
                <a:solidFill>
                  <a:srgbClr val="FFFFFF"/>
                </a:solidFill>
              </a:rPr>
              <a:t>:  	- Extra-peritoneal approach</a:t>
            </a:r>
          </a:p>
          <a:p>
            <a:pPr marL="990600" lvl="1" indent="-533400" eaLnBrk="1" hangingPunct="1">
              <a:buClr>
                <a:srgbClr val="FEEC94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		- Percutaneous catheter by CT scan/ultrasound</a:t>
            </a:r>
          </a:p>
          <a:p>
            <a:pPr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698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Management of Intra-abdominal abscess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224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DO NOT LET THE SUN RISES ON UNDRAINED ABSCESS.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The same lines of management .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If source is controlled w/ early surgical intervention, peritonitis responds to vigorous antibiotics &amp; supportive therapy.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Failure to solved ---&gt; continuous peritoneal soiling ----&gt; death</a:t>
            </a:r>
          </a:p>
        </p:txBody>
      </p:sp>
    </p:spTree>
    <p:extLst>
      <p:ext uri="{BB962C8B-B14F-4D97-AF65-F5344CB8AC3E}">
        <p14:creationId xmlns:p14="http://schemas.microsoft.com/office/powerpoint/2010/main" val="34835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pitchFamily="34" charset="0"/>
              </a:rPr>
              <a:t>A) </a:t>
            </a:r>
            <a:r>
              <a:rPr lang="en-US" sz="3600" dirty="0">
                <a:latin typeface="Arial" pitchFamily="34" charset="0"/>
              </a:rPr>
              <a:t>Percutaneous drainage  </a:t>
            </a:r>
            <a:endParaRPr lang="en-US" sz="3600" dirty="0" smtClean="0"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990600" lvl="1" indent="-533400" eaLnBrk="1" hangingPunct="1">
              <a:defRPr/>
            </a:pPr>
            <a:r>
              <a:rPr lang="en-US" dirty="0" smtClean="0"/>
              <a:t>Is usually successful if the following </a:t>
            </a:r>
            <a:r>
              <a:rPr lang="en-US" dirty="0" err="1" smtClean="0"/>
              <a:t>criterias</a:t>
            </a:r>
            <a:r>
              <a:rPr lang="en-US" dirty="0" smtClean="0"/>
              <a:t> are met: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i="1" dirty="0" err="1" smtClean="0"/>
              <a:t>Unilocular</a:t>
            </a:r>
            <a:r>
              <a:rPr lang="en-US" i="1" dirty="0" smtClean="0"/>
              <a:t> fluid collection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i="1" dirty="0" smtClean="0"/>
              <a:t>A safe percutaneous route of access is available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i="1" dirty="0" smtClean="0"/>
              <a:t>Joined evaluation by surgeon &amp; radiologist 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i="1" dirty="0" smtClean="0"/>
              <a:t>With immediate operative backup available</a:t>
            </a:r>
          </a:p>
        </p:txBody>
      </p:sp>
    </p:spTree>
    <p:extLst>
      <p:ext uri="{BB962C8B-B14F-4D97-AF65-F5344CB8AC3E}">
        <p14:creationId xmlns:p14="http://schemas.microsoft.com/office/powerpoint/2010/main" val="7698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pitchFamily="34" charset="0"/>
              </a:rPr>
              <a:t>B) Operative </a:t>
            </a:r>
            <a:r>
              <a:rPr lang="en-US" sz="3600" dirty="0">
                <a:latin typeface="Arial" pitchFamily="34" charset="0"/>
              </a:rPr>
              <a:t>management of intra-abdominal abscess: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Failure of percutaneous drainage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Inability to safely drain </a:t>
            </a:r>
            <a:r>
              <a:rPr lang="en-US" dirty="0" err="1" smtClean="0"/>
              <a:t>percutaneously</a:t>
            </a: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Presence of pancreatic or </a:t>
            </a:r>
            <a:r>
              <a:rPr lang="en-US" dirty="0" err="1" smtClean="0"/>
              <a:t>carcinomatosis</a:t>
            </a:r>
            <a:r>
              <a:rPr lang="en-US" dirty="0" smtClean="0"/>
              <a:t> abscess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Associated w/ a high output bowel fistula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Involvement of lesser sac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Multiple isolated inter-loop abscesses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Abscess suspected clinically but cannot be localized by CT / ultrasonography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83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Chest X Ray with nasogastric tube </a:t>
            </a:r>
          </a:p>
          <a:p>
            <a:pPr algn="l" rtl="0"/>
            <a:r>
              <a:rPr lang="en-US" sz="3200" dirty="0" smtClean="0"/>
              <a:t>Barium study </a:t>
            </a:r>
          </a:p>
          <a:p>
            <a:pPr algn="l" rtl="0"/>
            <a:r>
              <a:rPr lang="en-US" sz="3200" dirty="0" smtClean="0"/>
              <a:t>Echocardiography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514753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pitchFamily="34" charset="0"/>
              </a:rPr>
              <a:t>Catheter placed are removed when the criteria for abscess resolution are met: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Resolution of symptoms and indicators of infection (</a:t>
            </a:r>
            <a:r>
              <a:rPr lang="en-US" dirty="0" err="1" smtClean="0"/>
              <a:t>leucocytosis</a:t>
            </a:r>
            <a:r>
              <a:rPr lang="en-US" dirty="0" smtClean="0"/>
              <a:t>)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Decrease in daily </a:t>
            </a:r>
            <a:r>
              <a:rPr lang="en-US" dirty="0" err="1" smtClean="0"/>
              <a:t>drainge</a:t>
            </a:r>
            <a:r>
              <a:rPr lang="en-US" dirty="0" smtClean="0"/>
              <a:t>, less than 10 ml &amp; change in the character of the drainage from purulent to serous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Radiology verify abscess resolution and closure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772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lvl="0" indent="-609600" eaLnBrk="1" hangingPunct="1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FF00"/>
                </a:solidFill>
                <a:ea typeface="+mn-ea"/>
                <a:cs typeface="+mn-cs"/>
              </a:rPr>
              <a:t>Factors that cause Percutaneous Aspiration Drainage failure: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Fluid that is too viscous for drainage or the presence of </a:t>
            </a:r>
            <a:r>
              <a:rPr lang="en-US" dirty="0" err="1" smtClean="0"/>
              <a:t>phlegmon</a:t>
            </a:r>
            <a:r>
              <a:rPr lang="en-US" dirty="0" smtClean="0"/>
              <a:t> or necrotic debris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Multiloculated</a:t>
            </a:r>
            <a:r>
              <a:rPr lang="en-US" dirty="0" smtClean="0"/>
              <a:t> collection &amp; multiple abscesses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Fistulous communication, as in drainage of necrotic tumor mistake for an abscess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Immunocompromised</a:t>
            </a:r>
            <a:r>
              <a:rPr lang="en-US" dirty="0" smtClean="0"/>
              <a:t> patients</a:t>
            </a:r>
          </a:p>
        </p:txBody>
      </p:sp>
    </p:spTree>
    <p:extLst>
      <p:ext uri="{BB962C8B-B14F-4D97-AF65-F5344CB8AC3E}">
        <p14:creationId xmlns:p14="http://schemas.microsoft.com/office/powerpoint/2010/main" val="41644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ASCITES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FF00"/>
                </a:solidFill>
                <a:latin typeface="Goudy"/>
              </a:rPr>
              <a:t>Ascites is defined as an accumulation of excess serous </a:t>
            </a:r>
            <a:r>
              <a:rPr lang="en-US" sz="2000" dirty="0" smtClean="0">
                <a:solidFill>
                  <a:srgbClr val="FFFF00"/>
                </a:solidFill>
                <a:latin typeface="Goudy"/>
              </a:rPr>
              <a:t>fluid within </a:t>
            </a:r>
            <a:r>
              <a:rPr lang="en-US" sz="2000" dirty="0">
                <a:solidFill>
                  <a:srgbClr val="FFFF00"/>
                </a:solidFill>
                <a:latin typeface="Goudy"/>
              </a:rPr>
              <a:t>the peritoneal cavity</a:t>
            </a:r>
            <a:r>
              <a:rPr lang="en-US" sz="2000" dirty="0" smtClean="0">
                <a:latin typeface="Goudy"/>
              </a:rPr>
              <a:t>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Pathophysiology</a:t>
            </a:r>
          </a:p>
          <a:p>
            <a:r>
              <a:rPr lang="en-US" sz="2000" dirty="0"/>
              <a:t>The balanced effects of plasma and peritoneal colloid </a:t>
            </a:r>
            <a:r>
              <a:rPr lang="en-US" sz="2000" dirty="0" smtClean="0"/>
              <a:t>osmotic and </a:t>
            </a:r>
            <a:r>
              <a:rPr lang="en-US" sz="2000" dirty="0"/>
              <a:t>hydrostatic pressures determine the exchange of </a:t>
            </a:r>
            <a:r>
              <a:rPr lang="en-US" sz="2000" dirty="0" smtClean="0"/>
              <a:t>fluid between </a:t>
            </a:r>
            <a:r>
              <a:rPr lang="en-US" sz="2000" dirty="0"/>
              <a:t>the capillaries and the peritoneal fluid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Protein-rich fluid </a:t>
            </a:r>
            <a:r>
              <a:rPr lang="en-US" sz="2000" dirty="0"/>
              <a:t>enters the peritoneal cavity when capillary </a:t>
            </a:r>
            <a:r>
              <a:rPr lang="en-US" sz="2000" dirty="0" smtClean="0"/>
              <a:t>permeability is </a:t>
            </a:r>
            <a:r>
              <a:rPr lang="en-US" sz="2000" dirty="0"/>
              <a:t>increased, as in peritonitis and </a:t>
            </a:r>
            <a:r>
              <a:rPr lang="en-US" sz="2000" dirty="0" err="1"/>
              <a:t>carcinomatosis</a:t>
            </a:r>
            <a:r>
              <a:rPr lang="en-US" sz="2000" dirty="0"/>
              <a:t> </a:t>
            </a:r>
            <a:r>
              <a:rPr lang="en-US" sz="2000" dirty="0" err="1"/>
              <a:t>peritonei</a:t>
            </a:r>
            <a:r>
              <a:rPr lang="en-US" sz="2000" dirty="0"/>
              <a:t>.</a:t>
            </a:r>
          </a:p>
          <a:p>
            <a:r>
              <a:rPr lang="en-US" sz="2000" dirty="0"/>
              <a:t>Capillary pressure may be increased because of </a:t>
            </a:r>
            <a:r>
              <a:rPr lang="en-US" sz="2000" dirty="0" err="1"/>
              <a:t>generalised</a:t>
            </a:r>
            <a:r>
              <a:rPr lang="en-US" sz="2000" dirty="0"/>
              <a:t> </a:t>
            </a:r>
            <a:r>
              <a:rPr lang="en-US" sz="2000" dirty="0" smtClean="0"/>
              <a:t>water retention</a:t>
            </a:r>
            <a:r>
              <a:rPr lang="en-US" sz="2000" dirty="0"/>
              <a:t>, cardiac failure, constrictive pericarditis or vena </a:t>
            </a:r>
            <a:r>
              <a:rPr lang="en-US" sz="2000" dirty="0" smtClean="0"/>
              <a:t>cava obstruction.</a:t>
            </a:r>
          </a:p>
          <a:p>
            <a:r>
              <a:rPr lang="en-US" sz="2000" dirty="0" smtClean="0"/>
              <a:t>Capillary </a:t>
            </a:r>
            <a:r>
              <a:rPr lang="en-US" sz="2000" dirty="0"/>
              <a:t>pressure is raised selectively in the </a:t>
            </a:r>
            <a:r>
              <a:rPr lang="en-US" sz="2000" dirty="0" smtClean="0"/>
              <a:t>portal venous </a:t>
            </a:r>
            <a:r>
              <a:rPr lang="en-US" sz="2000" dirty="0"/>
              <a:t>system in the </a:t>
            </a:r>
            <a:r>
              <a:rPr lang="en-US" sz="2000" dirty="0" smtClean="0"/>
              <a:t>Budd–</a:t>
            </a:r>
            <a:r>
              <a:rPr lang="en-US" sz="2000" dirty="0" err="1" smtClean="0"/>
              <a:t>Chiari</a:t>
            </a:r>
            <a:r>
              <a:rPr lang="en-US" sz="2000" dirty="0" smtClean="0"/>
              <a:t> syndrome</a:t>
            </a:r>
            <a:r>
              <a:rPr lang="en-US" sz="2000" dirty="0"/>
              <a:t>, cirrhosis of </a:t>
            </a:r>
            <a:r>
              <a:rPr lang="en-US" sz="2000" dirty="0" smtClean="0"/>
              <a:t>the liver </a:t>
            </a:r>
            <a:r>
              <a:rPr lang="en-US" sz="2000" dirty="0"/>
              <a:t>or </a:t>
            </a:r>
            <a:r>
              <a:rPr lang="en-US" sz="2000" dirty="0" err="1"/>
              <a:t>extrahepatic</a:t>
            </a:r>
            <a:r>
              <a:rPr lang="en-US" sz="2000" dirty="0"/>
              <a:t> portal venous obstruction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Plasma </a:t>
            </a:r>
            <a:r>
              <a:rPr lang="en-US" sz="2000" dirty="0" smtClean="0"/>
              <a:t>colloid osmotic </a:t>
            </a:r>
            <a:r>
              <a:rPr lang="en-US" sz="2000" dirty="0"/>
              <a:t>pressure may be lowered in patients with </a:t>
            </a:r>
            <a:r>
              <a:rPr lang="en-US" sz="2000" dirty="0" smtClean="0"/>
              <a:t>reduced nutritional </a:t>
            </a:r>
            <a:r>
              <a:rPr lang="en-US" sz="2000" dirty="0"/>
              <a:t>intake, diminished intestinal absorption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9654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en-US" dirty="0"/>
              <a:t>Clinical features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50197"/>
          </a:xfrm>
        </p:spPr>
        <p:txBody>
          <a:bodyPr/>
          <a:lstStyle/>
          <a:p>
            <a:r>
              <a:rPr lang="en-US" sz="2800" dirty="0"/>
              <a:t>Ascites can usually only be </a:t>
            </a:r>
            <a:r>
              <a:rPr lang="en-US" sz="2800" dirty="0" err="1"/>
              <a:t>recognised</a:t>
            </a:r>
            <a:r>
              <a:rPr lang="en-US" sz="2800" dirty="0"/>
              <a:t> clinically when </a:t>
            </a:r>
            <a:r>
              <a:rPr lang="en-US" sz="2800" dirty="0" smtClean="0"/>
              <a:t>the amount </a:t>
            </a:r>
            <a:r>
              <a:rPr lang="en-US" sz="2800" dirty="0"/>
              <a:t>of fluid present exceeds 1.5 L depending on body habitus:</a:t>
            </a:r>
          </a:p>
          <a:p>
            <a:r>
              <a:rPr lang="en-US" sz="2800" dirty="0"/>
              <a:t>in the obese a greater quantity than this is </a:t>
            </a:r>
            <a:r>
              <a:rPr lang="en-US" sz="2800" dirty="0" smtClean="0"/>
              <a:t>necessary before there </a:t>
            </a:r>
            <a:r>
              <a:rPr lang="en-US" sz="2800" dirty="0"/>
              <a:t>is clear </a:t>
            </a:r>
            <a:r>
              <a:rPr lang="en-US" sz="2800" dirty="0" smtClean="0"/>
              <a:t>evidence.</a:t>
            </a:r>
          </a:p>
          <a:p>
            <a:r>
              <a:rPr lang="en-US" sz="2800" dirty="0"/>
              <a:t>The abdomen is distended evenly </a:t>
            </a:r>
            <a:r>
              <a:rPr lang="en-US" sz="2800" dirty="0" smtClean="0"/>
              <a:t>usually, shifting </a:t>
            </a:r>
            <a:r>
              <a:rPr lang="en-US" sz="2800" dirty="0"/>
              <a:t>dullness is present but when there is a very large </a:t>
            </a:r>
            <a:r>
              <a:rPr lang="en-US" sz="2800" dirty="0" smtClean="0"/>
              <a:t>accumulation of </a:t>
            </a:r>
            <a:r>
              <a:rPr lang="en-US" sz="2800" dirty="0"/>
              <a:t>fluid this sign is absent. In such </a:t>
            </a:r>
            <a:r>
              <a:rPr lang="en-US" sz="2800" dirty="0" smtClean="0"/>
              <a:t>cases.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on </a:t>
            </a:r>
            <a:r>
              <a:rPr lang="en-US" sz="2800" dirty="0" smtClean="0"/>
              <a:t>flicking the </a:t>
            </a:r>
            <a:r>
              <a:rPr lang="en-US" sz="2800" dirty="0"/>
              <a:t>abdominal wall, a </a:t>
            </a:r>
            <a:r>
              <a:rPr lang="en-US" sz="2800" dirty="0" smtClean="0"/>
              <a:t>characteristic </a:t>
            </a:r>
            <a:r>
              <a:rPr lang="en-US" sz="2800" dirty="0"/>
              <a:t>fluid thrill is </a:t>
            </a:r>
            <a:r>
              <a:rPr lang="en-US" sz="2800" dirty="0" smtClean="0"/>
              <a:t>transmitted from </a:t>
            </a:r>
            <a:r>
              <a:rPr lang="en-US" sz="2800" dirty="0"/>
              <a:t>one side to the other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5051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en-US" dirty="0"/>
              <a:t>Investigation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r>
              <a:rPr lang="en-US" dirty="0"/>
              <a:t>liver and cardiac function tests, ultrasound</a:t>
            </a:r>
          </a:p>
          <a:p>
            <a:r>
              <a:rPr lang="en-US" dirty="0"/>
              <a:t>and/or CT imaging </a:t>
            </a:r>
            <a:r>
              <a:rPr lang="en-US" dirty="0" smtClean="0"/>
              <a:t>will </a:t>
            </a:r>
            <a:r>
              <a:rPr lang="en-US" dirty="0"/>
              <a:t>determine </a:t>
            </a:r>
            <a:r>
              <a:rPr lang="en-US" dirty="0" smtClean="0"/>
              <a:t>much smaller </a:t>
            </a:r>
            <a:r>
              <a:rPr lang="en-US" dirty="0"/>
              <a:t>quantities of ascites than possible </a:t>
            </a:r>
            <a:r>
              <a:rPr lang="en-US" dirty="0" smtClean="0"/>
              <a:t>clinically.</a:t>
            </a:r>
          </a:p>
          <a:p>
            <a:r>
              <a:rPr lang="en-US" dirty="0" err="1" smtClean="0"/>
              <a:t>Ascitic</a:t>
            </a:r>
            <a:r>
              <a:rPr lang="en-US" dirty="0" smtClean="0"/>
              <a:t> </a:t>
            </a:r>
            <a:r>
              <a:rPr lang="en-US" dirty="0"/>
              <a:t>aspiration </a:t>
            </a:r>
            <a:r>
              <a:rPr lang="en-US" dirty="0" smtClean="0"/>
              <a:t>is </a:t>
            </a:r>
            <a:r>
              <a:rPr lang="en-US" dirty="0"/>
              <a:t>now most </a:t>
            </a:r>
            <a:r>
              <a:rPr lang="en-US" dirty="0" smtClean="0"/>
              <a:t>commonly performed </a:t>
            </a:r>
            <a:r>
              <a:rPr lang="en-US" dirty="0"/>
              <a:t>under imaging guidance to </a:t>
            </a:r>
            <a:r>
              <a:rPr lang="en-US" dirty="0" smtClean="0"/>
              <a:t>minimize </a:t>
            </a:r>
            <a:r>
              <a:rPr lang="en-US" dirty="0"/>
              <a:t>the </a:t>
            </a:r>
            <a:r>
              <a:rPr lang="en-US" dirty="0" smtClean="0"/>
              <a:t>risk of </a:t>
            </a:r>
            <a:r>
              <a:rPr lang="en-US" dirty="0"/>
              <a:t>visceral </a:t>
            </a:r>
            <a:r>
              <a:rPr lang="en-US" dirty="0" smtClean="0"/>
              <a:t>injury.</a:t>
            </a:r>
          </a:p>
          <a:p>
            <a:r>
              <a:rPr lang="en-US" dirty="0"/>
              <a:t>Fluid is </a:t>
            </a:r>
            <a:r>
              <a:rPr lang="en-US" dirty="0" smtClean="0"/>
              <a:t>sent for </a:t>
            </a:r>
            <a:r>
              <a:rPr lang="en-US" dirty="0"/>
              <a:t>microscopy/cytology, culture, including mycobacteria, </a:t>
            </a:r>
            <a:r>
              <a:rPr lang="en-US" dirty="0" smtClean="0"/>
              <a:t>and analysis </a:t>
            </a:r>
            <a:r>
              <a:rPr lang="en-US" dirty="0"/>
              <a:t>of protein content and amylase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732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en-US" dirty="0" smtClean="0"/>
              <a:t>of </a:t>
            </a:r>
            <a:r>
              <a:rPr lang="en-US" dirty="0"/>
              <a:t>the specific cause is undertaken whenever </a:t>
            </a:r>
            <a:r>
              <a:rPr lang="en-US" dirty="0" smtClean="0"/>
              <a:t>possible . In </a:t>
            </a:r>
            <a:r>
              <a:rPr lang="en-US" dirty="0"/>
              <a:t>rare cases in which ascites </a:t>
            </a:r>
            <a:r>
              <a:rPr lang="en-US" dirty="0" smtClean="0"/>
              <a:t>accumulates rapidly </a:t>
            </a:r>
            <a:r>
              <a:rPr lang="en-US" dirty="0"/>
              <a:t>after </a:t>
            </a:r>
            <a:r>
              <a:rPr lang="en-US" dirty="0" err="1"/>
              <a:t>paracentesis</a:t>
            </a:r>
            <a:r>
              <a:rPr lang="en-US" dirty="0"/>
              <a:t> and the patient is </a:t>
            </a:r>
            <a:r>
              <a:rPr lang="en-US" dirty="0" smtClean="0"/>
              <a:t>otherwise fit</a:t>
            </a:r>
            <a:r>
              <a:rPr lang="en-US" dirty="0"/>
              <a:t>, permanent drainage of the </a:t>
            </a:r>
            <a:r>
              <a:rPr lang="en-US" dirty="0" err="1"/>
              <a:t>ascitic</a:t>
            </a:r>
            <a:r>
              <a:rPr lang="en-US" dirty="0"/>
              <a:t> fluid via a </a:t>
            </a:r>
            <a:r>
              <a:rPr lang="en-US" dirty="0" err="1" smtClean="0"/>
              <a:t>peritoneovenous</a:t>
            </a:r>
            <a:r>
              <a:rPr lang="en-US" dirty="0" smtClean="0"/>
              <a:t> shunt</a:t>
            </a:r>
            <a:r>
              <a:rPr lang="en-US" dirty="0"/>
              <a:t>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090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8859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/>
          <a:lstStyle/>
          <a:p>
            <a:r>
              <a:rPr lang="en-US" sz="2800" dirty="0" err="1"/>
              <a:t>Chylous</a:t>
            </a:r>
            <a:r>
              <a:rPr lang="en-US" sz="2800" dirty="0"/>
              <a:t> ascites</a:t>
            </a:r>
          </a:p>
          <a:p>
            <a:r>
              <a:rPr lang="en-US" sz="2800" dirty="0"/>
              <a:t>In some patients the </a:t>
            </a:r>
            <a:r>
              <a:rPr lang="en-US" sz="2800" dirty="0" err="1"/>
              <a:t>ascitic</a:t>
            </a:r>
            <a:r>
              <a:rPr lang="en-US" sz="2800" dirty="0"/>
              <a:t> fluid appears milky because of </a:t>
            </a:r>
            <a:r>
              <a:rPr lang="en-US" sz="2800" dirty="0" smtClean="0"/>
              <a:t>an excess </a:t>
            </a:r>
            <a:r>
              <a:rPr lang="en-US" sz="2800" dirty="0"/>
              <a:t>of chylomicrons (triglycerides). Most cases are </a:t>
            </a:r>
            <a:r>
              <a:rPr lang="en-US" sz="2800" dirty="0" smtClean="0"/>
              <a:t>associated with </a:t>
            </a:r>
            <a:r>
              <a:rPr lang="en-US" sz="2800" dirty="0"/>
              <a:t>malignancy, usually lymphomas; other causes are </a:t>
            </a:r>
            <a:r>
              <a:rPr lang="en-US" sz="2800" dirty="0" smtClean="0"/>
              <a:t>cirrhosis, tuberculosis</a:t>
            </a:r>
            <a:r>
              <a:rPr lang="en-US" sz="2800" dirty="0"/>
              <a:t>, </a:t>
            </a:r>
            <a:r>
              <a:rPr lang="en-US" sz="2800" dirty="0" err="1"/>
              <a:t>filariasis</a:t>
            </a:r>
            <a:r>
              <a:rPr lang="en-US" sz="2800" dirty="0"/>
              <a:t>, </a:t>
            </a:r>
            <a:r>
              <a:rPr lang="en-US" sz="2800" dirty="0" err="1"/>
              <a:t>nephrotic</a:t>
            </a:r>
            <a:r>
              <a:rPr lang="en-US" sz="2800" dirty="0"/>
              <a:t> syndrome, abdominal </a:t>
            </a:r>
            <a:r>
              <a:rPr lang="en-US" sz="2800" dirty="0" smtClean="0"/>
              <a:t>trauma (including </a:t>
            </a:r>
            <a:r>
              <a:rPr lang="en-US" sz="2800" dirty="0"/>
              <a:t>surgery), constrictive pericarditis, </a:t>
            </a:r>
            <a:r>
              <a:rPr lang="en-US" sz="2800" dirty="0" err="1"/>
              <a:t>sarcoidosis</a:t>
            </a:r>
            <a:r>
              <a:rPr lang="en-US" sz="2800" dirty="0"/>
              <a:t> </a:t>
            </a:r>
            <a:r>
              <a:rPr lang="en-US" sz="2800" dirty="0" smtClean="0"/>
              <a:t>and congenital </a:t>
            </a:r>
            <a:r>
              <a:rPr lang="en-US" sz="2800" dirty="0"/>
              <a:t>lymphatic abnormality. The prognosis is poor </a:t>
            </a:r>
            <a:r>
              <a:rPr lang="en-US" sz="2800" dirty="0" smtClean="0"/>
              <a:t>unless  the </a:t>
            </a:r>
            <a:r>
              <a:rPr lang="en-US" sz="2800" dirty="0"/>
              <a:t>underlying condition can be cured. In addition to </a:t>
            </a:r>
            <a:r>
              <a:rPr lang="en-US" sz="2800" dirty="0" smtClean="0"/>
              <a:t>other measures </a:t>
            </a:r>
            <a:r>
              <a:rPr lang="en-US" sz="2800" dirty="0"/>
              <a:t>used to treat ascites, patients should be placed on a </a:t>
            </a:r>
            <a:r>
              <a:rPr lang="en-US" sz="2800" dirty="0" smtClean="0"/>
              <a:t>fat free diet </a:t>
            </a:r>
            <a:r>
              <a:rPr lang="en-US" sz="2800" dirty="0"/>
              <a:t>with medium-chain triglyceride supplements.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6040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TUMOURS OF THE PERITONEUM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US" sz="2400" dirty="0"/>
              <a:t>Primary </a:t>
            </a:r>
            <a:r>
              <a:rPr lang="en-US" sz="2400" dirty="0" err="1"/>
              <a:t>tumours</a:t>
            </a:r>
            <a:r>
              <a:rPr lang="en-US" sz="2400" dirty="0"/>
              <a:t> of the peritoneum are </a:t>
            </a:r>
            <a:r>
              <a:rPr lang="en-US" sz="2400" dirty="0" smtClean="0"/>
              <a:t>rare.</a:t>
            </a:r>
          </a:p>
          <a:p>
            <a:r>
              <a:rPr lang="en-US" sz="2400" dirty="0"/>
              <a:t>Secondary </a:t>
            </a:r>
            <a:r>
              <a:rPr lang="en-US" sz="2400" dirty="0" err="1" smtClean="0"/>
              <a:t>tumours</a:t>
            </a:r>
            <a:r>
              <a:rPr lang="en-US" sz="2400" dirty="0" smtClean="0"/>
              <a:t> (</a:t>
            </a:r>
            <a:r>
              <a:rPr lang="en-US" sz="2400" dirty="0" err="1" smtClean="0"/>
              <a:t>Carcinomatosis</a:t>
            </a:r>
            <a:r>
              <a:rPr lang="en-US" sz="2400" dirty="0" smtClean="0"/>
              <a:t> </a:t>
            </a:r>
            <a:r>
              <a:rPr lang="en-US" sz="2400" dirty="0" err="1" smtClean="0"/>
              <a:t>peritonei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This is a common terminal event in many cases of carcinoma </a:t>
            </a:r>
            <a:r>
              <a:rPr lang="en-US" sz="2400" dirty="0" smtClean="0"/>
              <a:t>of the </a:t>
            </a:r>
            <a:r>
              <a:rPr lang="en-US" sz="2400" dirty="0"/>
              <a:t>stomach, colon, ovary or other abdominal organs and </a:t>
            </a:r>
            <a:r>
              <a:rPr lang="en-US" sz="2400" dirty="0" smtClean="0"/>
              <a:t>also of </a:t>
            </a:r>
            <a:r>
              <a:rPr lang="en-US" sz="2400" dirty="0"/>
              <a:t>the breast and </a:t>
            </a:r>
            <a:r>
              <a:rPr lang="en-US" sz="2400" dirty="0" smtClean="0"/>
              <a:t>bronchus.</a:t>
            </a:r>
          </a:p>
          <a:p>
            <a:r>
              <a:rPr lang="en-US" sz="2400" dirty="0" err="1"/>
              <a:t>Pseudomyxoma</a:t>
            </a:r>
            <a:r>
              <a:rPr lang="en-US" sz="2400" dirty="0"/>
              <a:t> </a:t>
            </a:r>
            <a:r>
              <a:rPr lang="en-US" sz="2400" dirty="0" err="1" smtClean="0"/>
              <a:t>peritonei</a:t>
            </a:r>
            <a:r>
              <a:rPr lang="en-US" sz="2400" dirty="0" smtClean="0"/>
              <a:t> : This </a:t>
            </a:r>
            <a:r>
              <a:rPr lang="en-US" sz="2400" dirty="0"/>
              <a:t>rare condition occurs more frequently in women. </a:t>
            </a:r>
            <a:r>
              <a:rPr lang="en-US" sz="2400" dirty="0" smtClean="0"/>
              <a:t>The abdomen </a:t>
            </a:r>
            <a:r>
              <a:rPr lang="en-US" sz="2400" dirty="0"/>
              <a:t>is filled with a yellow jelly, large quantities of </a:t>
            </a:r>
            <a:r>
              <a:rPr lang="en-US" sz="2400" dirty="0" smtClean="0"/>
              <a:t>which are </a:t>
            </a:r>
            <a:r>
              <a:rPr lang="en-US" sz="2400" dirty="0"/>
              <a:t>often encysted. The condition is associated with mucinous cystic </a:t>
            </a:r>
            <a:r>
              <a:rPr lang="en-US" sz="2400" dirty="0" err="1"/>
              <a:t>tumours</a:t>
            </a:r>
            <a:r>
              <a:rPr lang="en-US" sz="2400" dirty="0"/>
              <a:t> of the ovary and appendix. Recent studies </a:t>
            </a:r>
            <a:r>
              <a:rPr lang="en-US" sz="2400" dirty="0" smtClean="0"/>
              <a:t>suggest that </a:t>
            </a:r>
            <a:r>
              <a:rPr lang="en-US" sz="2400" dirty="0"/>
              <a:t>most cases arise from a primary </a:t>
            </a:r>
            <a:r>
              <a:rPr lang="en-US" sz="2400" dirty="0" err="1"/>
              <a:t>appendiceal</a:t>
            </a:r>
            <a:r>
              <a:rPr lang="en-US" sz="2400" dirty="0"/>
              <a:t> </a:t>
            </a:r>
            <a:r>
              <a:rPr lang="en-US" sz="2400" dirty="0" err="1"/>
              <a:t>tumour</a:t>
            </a:r>
            <a:r>
              <a:rPr lang="en-US" sz="2400" dirty="0"/>
              <a:t> </a:t>
            </a:r>
            <a:r>
              <a:rPr lang="en-US" sz="2400" dirty="0" smtClean="0"/>
              <a:t>with secondary </a:t>
            </a:r>
            <a:r>
              <a:rPr lang="en-US" sz="2400" dirty="0"/>
              <a:t>implantation on to one or both ovaries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961399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en-US" dirty="0"/>
              <a:t>ADHESIONS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Pathophysiology</a:t>
            </a:r>
          </a:p>
          <a:p>
            <a:r>
              <a:rPr lang="en-US" sz="2400" dirty="0"/>
              <a:t>Adhesions are strands of fibrous tissue that form, usually as </a:t>
            </a:r>
            <a:r>
              <a:rPr lang="en-US" sz="2400" dirty="0" smtClean="0"/>
              <a:t>a result </a:t>
            </a:r>
            <a:r>
              <a:rPr lang="en-US" sz="2400" dirty="0"/>
              <a:t>of surgery, between surgically injured tissues. After </a:t>
            </a:r>
            <a:r>
              <a:rPr lang="en-US" sz="2400" dirty="0" smtClean="0"/>
              <a:t>injury, there </a:t>
            </a:r>
            <a:r>
              <a:rPr lang="en-US" sz="2400" dirty="0"/>
              <a:t>is bleeding and an increase in vascular permeability </a:t>
            </a:r>
            <a:r>
              <a:rPr lang="en-US" sz="2400" dirty="0" smtClean="0"/>
              <a:t>with extravasation </a:t>
            </a:r>
            <a:r>
              <a:rPr lang="en-US" sz="2400" dirty="0"/>
              <a:t>of fibrinogen-rich fluid from the injured </a:t>
            </a:r>
            <a:r>
              <a:rPr lang="en-US" sz="2400" dirty="0" smtClean="0"/>
              <a:t>surfaces forming </a:t>
            </a:r>
            <a:r>
              <a:rPr lang="en-US" sz="2400" dirty="0"/>
              <a:t>a temporary fibrin matrix. An inflammatory </a:t>
            </a:r>
            <a:r>
              <a:rPr lang="en-US" sz="2400" dirty="0" smtClean="0"/>
              <a:t>response ensues </a:t>
            </a:r>
            <a:r>
              <a:rPr lang="en-US" sz="2400" dirty="0"/>
              <a:t>with cell migration, release of cytokines, and </a:t>
            </a:r>
            <a:r>
              <a:rPr lang="en-US" sz="2400" dirty="0" smtClean="0"/>
              <a:t>activation of </a:t>
            </a:r>
            <a:r>
              <a:rPr lang="en-US" sz="2400" dirty="0"/>
              <a:t>the coagulation cascade. The activation of the </a:t>
            </a:r>
            <a:r>
              <a:rPr lang="en-US" sz="2400" dirty="0" smtClean="0"/>
              <a:t>coagulation system </a:t>
            </a:r>
            <a:r>
              <a:rPr lang="en-US" sz="2400" dirty="0"/>
              <a:t>results in thrombin formation, which is necessary for </a:t>
            </a:r>
            <a:r>
              <a:rPr lang="en-US" sz="2400" dirty="0" smtClean="0"/>
              <a:t>the conversion </a:t>
            </a:r>
            <a:r>
              <a:rPr lang="en-US" sz="2400" dirty="0"/>
              <a:t>of fibrinogen to fibrin. In the absence of </a:t>
            </a:r>
            <a:r>
              <a:rPr lang="en-US" sz="2400" dirty="0" smtClean="0"/>
              <a:t>fibrinolysis, adhesions </a:t>
            </a:r>
            <a:r>
              <a:rPr lang="en-US" sz="2400" dirty="0"/>
              <a:t>will form within 5–7 days as the matrix </a:t>
            </a:r>
            <a:r>
              <a:rPr lang="en-US" sz="2400" dirty="0" smtClean="0"/>
              <a:t>gradually becomes </a:t>
            </a:r>
            <a:r>
              <a:rPr lang="en-US" sz="2400" dirty="0"/>
              <a:t>more </a:t>
            </a:r>
            <a:r>
              <a:rPr lang="en-US" sz="2400" dirty="0" smtClean="0"/>
              <a:t>organized </a:t>
            </a:r>
            <a:r>
              <a:rPr lang="en-US" sz="2400" dirty="0"/>
              <a:t>with collagen secretion by fibroblasts.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9018484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en-US" dirty="0"/>
              <a:t>Complications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/>
          <a:lstStyle/>
          <a:p>
            <a:r>
              <a:rPr lang="en-US" dirty="0" smtClean="0"/>
              <a:t>Adhesive small bowel obstruction </a:t>
            </a:r>
            <a:r>
              <a:rPr lang="en-US" dirty="0"/>
              <a:t>(SBO</a:t>
            </a:r>
            <a:r>
              <a:rPr lang="en-US" dirty="0" smtClean="0"/>
              <a:t>)</a:t>
            </a:r>
          </a:p>
          <a:p>
            <a:r>
              <a:rPr lang="en-US" dirty="0"/>
              <a:t>secondary </a:t>
            </a:r>
            <a:r>
              <a:rPr lang="en-US" dirty="0" smtClean="0"/>
              <a:t>infertility.</a:t>
            </a:r>
          </a:p>
          <a:p>
            <a:r>
              <a:rPr lang="en-US" dirty="0" smtClean="0"/>
              <a:t>chronic </a:t>
            </a:r>
            <a:r>
              <a:rPr lang="en-US" dirty="0"/>
              <a:t>abdominal </a:t>
            </a:r>
            <a:r>
              <a:rPr lang="en-US" dirty="0" smtClean="0"/>
              <a:t>and pelvic pain.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7430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531440"/>
            <a:ext cx="6793698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3287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/>
              <a:t>Prevention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/>
          <a:lstStyle/>
          <a:p>
            <a:r>
              <a:rPr lang="en-US" sz="2400" dirty="0" smtClean="0"/>
              <a:t>NO method can prevents adhesion , but we can minimize it by :</a:t>
            </a:r>
          </a:p>
          <a:p>
            <a:r>
              <a:rPr lang="en-US" sz="2400" dirty="0" err="1"/>
              <a:t>Minimising</a:t>
            </a:r>
            <a:r>
              <a:rPr lang="en-US" sz="2400" dirty="0"/>
              <a:t> the production of </a:t>
            </a:r>
            <a:r>
              <a:rPr lang="en-US" sz="2400" dirty="0" err="1"/>
              <a:t>ischaemic</a:t>
            </a:r>
            <a:r>
              <a:rPr lang="en-US" sz="2400" dirty="0"/>
              <a:t> tissue by </a:t>
            </a:r>
            <a:r>
              <a:rPr lang="en-US" sz="2400" dirty="0" smtClean="0"/>
              <a:t>careful operative </a:t>
            </a:r>
            <a:r>
              <a:rPr lang="en-US" sz="2400" dirty="0"/>
              <a:t>technique, including meticulous control of </a:t>
            </a:r>
            <a:r>
              <a:rPr lang="en-US" sz="2400" dirty="0" smtClean="0"/>
              <a:t>bleeding</a:t>
            </a:r>
          </a:p>
          <a:p>
            <a:r>
              <a:rPr lang="en-US" sz="2400" dirty="0" smtClean="0"/>
              <a:t>Laparoscopy.</a:t>
            </a:r>
          </a:p>
          <a:p>
            <a:r>
              <a:rPr lang="en-US" sz="2400" dirty="0"/>
              <a:t>drugs including </a:t>
            </a:r>
            <a:r>
              <a:rPr lang="en-US" sz="2400" dirty="0" smtClean="0"/>
              <a:t>anti-inflammatory drugs </a:t>
            </a:r>
            <a:r>
              <a:rPr lang="en-US" sz="2400" dirty="0"/>
              <a:t>like aspirin and steroids, some </a:t>
            </a:r>
            <a:r>
              <a:rPr lang="en-US" sz="2400" dirty="0" smtClean="0"/>
              <a:t>hormones , anticlotting agents</a:t>
            </a:r>
            <a:r>
              <a:rPr lang="en-US" sz="2400" dirty="0"/>
              <a:t>, antibiotics, vitamin E and even methylene </a:t>
            </a:r>
            <a:r>
              <a:rPr lang="en-US" sz="2400" dirty="0" smtClean="0"/>
              <a:t>blue</a:t>
            </a:r>
          </a:p>
          <a:p>
            <a:r>
              <a:rPr lang="en-US" sz="2400" dirty="0" smtClean="0"/>
              <a:t>4%  </a:t>
            </a:r>
            <a:r>
              <a:rPr lang="en-US" sz="2400" dirty="0" err="1" smtClean="0"/>
              <a:t>icodextrin</a:t>
            </a:r>
            <a:r>
              <a:rPr lang="en-US" sz="2400" dirty="0" smtClean="0"/>
              <a:t> solution</a:t>
            </a:r>
            <a:r>
              <a:rPr lang="en-US" sz="2400" dirty="0"/>
              <a:t>) is a solution applied inside the abdomen at the time </a:t>
            </a:r>
            <a:r>
              <a:rPr lang="en-US" sz="2400" dirty="0" smtClean="0"/>
              <a:t>of surgery.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oxidised</a:t>
            </a:r>
            <a:r>
              <a:rPr lang="en-US" sz="2400" dirty="0"/>
              <a:t> regenerated </a:t>
            </a:r>
            <a:r>
              <a:rPr lang="en-US" sz="2400" dirty="0" smtClean="0"/>
              <a:t>cellulose) which </a:t>
            </a:r>
            <a:r>
              <a:rPr lang="en-US" sz="2400" dirty="0"/>
              <a:t>quickly forms a </a:t>
            </a:r>
            <a:r>
              <a:rPr lang="en-US" sz="2400" dirty="0" smtClean="0"/>
              <a:t>soft gelatinous </a:t>
            </a:r>
            <a:r>
              <a:rPr lang="en-US" sz="2400" dirty="0"/>
              <a:t>mass around </a:t>
            </a:r>
            <a:r>
              <a:rPr lang="en-US" sz="2400" dirty="0" smtClean="0"/>
              <a:t>healing tissues </a:t>
            </a:r>
            <a:r>
              <a:rPr lang="en-US" sz="2400" dirty="0"/>
              <a:t>and is absorbed within 2 weeks. It has been shown </a:t>
            </a:r>
            <a:r>
              <a:rPr lang="en-US" sz="2400" dirty="0" smtClean="0"/>
              <a:t>to significantly </a:t>
            </a:r>
            <a:r>
              <a:rPr lang="en-US" sz="2400" dirty="0"/>
              <a:t>reduce the number of adhesions at the site </a:t>
            </a:r>
            <a:r>
              <a:rPr lang="en-US" sz="2400" dirty="0" smtClean="0"/>
              <a:t>where it </a:t>
            </a:r>
            <a:r>
              <a:rPr lang="en-US" sz="2400" dirty="0"/>
              <a:t>is </a:t>
            </a:r>
            <a:r>
              <a:rPr lang="en-US" sz="2400" dirty="0" smtClean="0"/>
              <a:t>used.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50189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980755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74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Surgical repair:</a:t>
            </a:r>
          </a:p>
          <a:p>
            <a:pPr algn="l" rtl="0"/>
            <a:r>
              <a:rPr lang="en-US" sz="3200" dirty="0" smtClean="0"/>
              <a:t>Mostly after 48 </a:t>
            </a:r>
            <a:r>
              <a:rPr lang="en-US" sz="3200" dirty="0" err="1" smtClean="0"/>
              <a:t>hrs</a:t>
            </a:r>
            <a:r>
              <a:rPr lang="en-US" sz="3200" dirty="0" smtClean="0"/>
              <a:t> after stabilization and resolution of pulmonary hypertension • </a:t>
            </a:r>
          </a:p>
          <a:p>
            <a:pPr algn="l" rtl="0"/>
            <a:r>
              <a:rPr lang="en-US" sz="3200" dirty="0" smtClean="0"/>
              <a:t>Most common approach : subcostal approach • Laparoscopic and </a:t>
            </a:r>
            <a:r>
              <a:rPr lang="en-US" sz="3200" dirty="0" err="1" smtClean="0"/>
              <a:t>thoracoscopic</a:t>
            </a:r>
            <a:r>
              <a:rPr lang="en-US" sz="3200" dirty="0" smtClean="0"/>
              <a:t> repair : Native tissue </a:t>
            </a:r>
            <a:r>
              <a:rPr lang="en-US" sz="3200" dirty="0" err="1" smtClean="0"/>
              <a:t>vs</a:t>
            </a:r>
            <a:r>
              <a:rPr lang="en-US" sz="3200" dirty="0" smtClean="0"/>
              <a:t> mesh repair ( </a:t>
            </a:r>
            <a:r>
              <a:rPr lang="en-US" sz="3200" dirty="0" err="1" smtClean="0"/>
              <a:t>prolene</a:t>
            </a:r>
            <a:r>
              <a:rPr lang="en-US" sz="3200" dirty="0" smtClean="0"/>
              <a:t> , GORETEX, porous </a:t>
            </a:r>
            <a:r>
              <a:rPr lang="en-US" sz="3200" dirty="0" err="1" smtClean="0"/>
              <a:t>polytetrafluroethylene</a:t>
            </a:r>
            <a:r>
              <a:rPr lang="en-US" sz="3200" dirty="0" smtClean="0"/>
              <a:t> patch)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94941177"/>
      </p:ext>
    </p:extLst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3298</Words>
  <Application>Microsoft Office PowerPoint</Application>
  <PresentationFormat>عرض على الشاشة (3:4)‏</PresentationFormat>
  <Paragraphs>455</Paragraphs>
  <Slides>70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70</vt:i4>
      </vt:variant>
    </vt:vector>
  </HeadingPairs>
  <TitlesOfParts>
    <vt:vector size="72" baseType="lpstr">
      <vt:lpstr>Maple</vt:lpstr>
      <vt:lpstr>أفق</vt:lpstr>
      <vt:lpstr>Diaphragmatic hernia</vt:lpstr>
      <vt:lpstr>عرض تقديمي في PowerPoint</vt:lpstr>
      <vt:lpstr> acquired diaphragmatic hernia  risk factors</vt:lpstr>
      <vt:lpstr>SIGNS AND SYMPTOMS </vt:lpstr>
      <vt:lpstr>DELAYED PRESENTATION  </vt:lpstr>
      <vt:lpstr>DIAGNOSIS</vt:lpstr>
      <vt:lpstr>عرض تقديمي في PowerPoint</vt:lpstr>
      <vt:lpstr>عرض تقديمي في PowerPoint</vt:lpstr>
      <vt:lpstr>Management </vt:lpstr>
      <vt:lpstr>Complications </vt:lpstr>
      <vt:lpstr>Disease of peritoneum</vt:lpstr>
      <vt:lpstr>Objectives</vt:lpstr>
      <vt:lpstr>عرض تقديمي في PowerPoint</vt:lpstr>
      <vt:lpstr>عرض تقديمي في PowerPoint</vt:lpstr>
      <vt:lpstr>ANATOMY:</vt:lpstr>
      <vt:lpstr>PHYSIOLOGY</vt:lpstr>
      <vt:lpstr>PHYSIOLOGY</vt:lpstr>
      <vt:lpstr>PHYSIOLOGY</vt:lpstr>
      <vt:lpstr>Classification of Intra-abdominal Infections: A ) PEITONITIS</vt:lpstr>
      <vt:lpstr>Classification of Intra-abdominal Infections:</vt:lpstr>
      <vt:lpstr>Classification of Intra-abdominal Infections:</vt:lpstr>
      <vt:lpstr>Classification of Intra-abdominal Infections:</vt:lpstr>
      <vt:lpstr>Secondary Peritonitis</vt:lpstr>
      <vt:lpstr>عرض تقديمي في PowerPoint</vt:lpstr>
      <vt:lpstr>Secondary Peritonitis</vt:lpstr>
      <vt:lpstr>Bacteriology of Intra-abdominal Infection</vt:lpstr>
      <vt:lpstr>Bacteriology of Intra-abdominal Infection</vt:lpstr>
      <vt:lpstr>Bacteriology of Intra-abdominal Infection</vt:lpstr>
      <vt:lpstr>Bacteriology of Intra-abdominal Infection</vt:lpstr>
      <vt:lpstr>Secondary Peritonitis</vt:lpstr>
      <vt:lpstr>Secondary Peritonitis</vt:lpstr>
      <vt:lpstr>Secondary Peritonitis</vt:lpstr>
      <vt:lpstr>Tertiary peritonitis</vt:lpstr>
      <vt:lpstr>Other Form of Peritonitis</vt:lpstr>
      <vt:lpstr>Localized peritonitis</vt:lpstr>
      <vt:lpstr>Diffuse (generalised) peritonitis</vt:lpstr>
      <vt:lpstr>Localized peritonitis</vt:lpstr>
      <vt:lpstr>B) pathological factors may favor the development of diffuse peritonitis:</vt:lpstr>
      <vt:lpstr>عرض تقديمي في PowerPoint</vt:lpstr>
      <vt:lpstr>Diagnosis of Intra-abdominal infection</vt:lpstr>
      <vt:lpstr>عرض تقديمي في PowerPoint</vt:lpstr>
      <vt:lpstr>عرض تقديمي في PowerPoint</vt:lpstr>
      <vt:lpstr>Diagnosis of Intra-abdominal infection</vt:lpstr>
      <vt:lpstr>Management</vt:lpstr>
      <vt:lpstr>Specific treatment of the cause</vt:lpstr>
      <vt:lpstr>عرض تقديمي في PowerPoint</vt:lpstr>
      <vt:lpstr>Prognosis and complications</vt:lpstr>
      <vt:lpstr>عرض تقديمي في PowerPoint</vt:lpstr>
      <vt:lpstr>Intra-abdominal Abscess</vt:lpstr>
      <vt:lpstr>HOW CAN WE SUSPECT?</vt:lpstr>
      <vt:lpstr>Management of Intra-abdominal Infection</vt:lpstr>
      <vt:lpstr>عرض تقديمي في PowerPoint</vt:lpstr>
      <vt:lpstr>Management of Intra-abdominal Infection</vt:lpstr>
      <vt:lpstr>Management of Intra-abdominal Infection</vt:lpstr>
      <vt:lpstr>Management of Intra-abdominal Infection</vt:lpstr>
      <vt:lpstr>عرض تقديمي في PowerPoint</vt:lpstr>
      <vt:lpstr>Management of Intra-abdominal abscess</vt:lpstr>
      <vt:lpstr>A) Percutaneous drainage  </vt:lpstr>
      <vt:lpstr>B) Operative management of intra-abdominal abscess:</vt:lpstr>
      <vt:lpstr>Catheter placed are removed when the criteria for abscess resolution are met:</vt:lpstr>
      <vt:lpstr>Factors that cause Percutaneous Aspiration Drainage failure:</vt:lpstr>
      <vt:lpstr>ASCITES</vt:lpstr>
      <vt:lpstr>Clinical features</vt:lpstr>
      <vt:lpstr>Investigation</vt:lpstr>
      <vt:lpstr>Treatment</vt:lpstr>
      <vt:lpstr>عرض تقديمي في PowerPoint</vt:lpstr>
      <vt:lpstr>TUMOURS OF THE PERITONEUM</vt:lpstr>
      <vt:lpstr>ADHESIONS</vt:lpstr>
      <vt:lpstr>Complications</vt:lpstr>
      <vt:lpstr>Prevention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Diaphragmatic hernia</dc:title>
  <dc:creator>DR.Ahmed Saker 2O11</dc:creator>
  <cp:lastModifiedBy>DR.Ahmed Saker 2O11</cp:lastModifiedBy>
  <cp:revision>11</cp:revision>
  <dcterms:created xsi:type="dcterms:W3CDTF">2021-03-03T18:16:46Z</dcterms:created>
  <dcterms:modified xsi:type="dcterms:W3CDTF">2022-04-14T07:05:39Z</dcterms:modified>
</cp:coreProperties>
</file>